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4" r:id="rId3"/>
    <p:sldId id="268" r:id="rId4"/>
    <p:sldId id="265" r:id="rId5"/>
    <p:sldId id="269" r:id="rId6"/>
    <p:sldId id="270" r:id="rId7"/>
    <p:sldId id="271" r:id="rId8"/>
    <p:sldId id="272" r:id="rId9"/>
    <p:sldId id="273" r:id="rId10"/>
    <p:sldId id="275" r:id="rId11"/>
    <p:sldId id="274" r:id="rId12"/>
    <p:sldId id="276" r:id="rId13"/>
    <p:sldId id="277" r:id="rId14"/>
    <p:sldId id="278" r:id="rId15"/>
    <p:sldId id="279" r:id="rId16"/>
    <p:sldId id="286" r:id="rId17"/>
    <p:sldId id="280" r:id="rId18"/>
    <p:sldId id="281" r:id="rId19"/>
    <p:sldId id="282" r:id="rId20"/>
    <p:sldId id="284" r:id="rId21"/>
    <p:sldId id="285" r:id="rId22"/>
    <p:sldId id="294" r:id="rId23"/>
    <p:sldId id="287" r:id="rId24"/>
    <p:sldId id="288" r:id="rId25"/>
    <p:sldId id="289" r:id="rId26"/>
    <p:sldId id="290" r:id="rId27"/>
    <p:sldId id="295" r:id="rId28"/>
    <p:sldId id="297" r:id="rId29"/>
    <p:sldId id="292" r:id="rId30"/>
    <p:sldId id="293" r:id="rId31"/>
    <p:sldId id="296" r:id="rId32"/>
    <p:sldId id="263" r:id="rId33"/>
  </p:sldIdLst>
  <p:sldSz cx="12192000" cy="6858000"/>
  <p:notesSz cx="6858000" cy="9144000"/>
  <p:embeddedFontLst>
    <p:embeddedFont>
      <p:font typeface="나눔고딕 Light" panose="020D0904000000000000" pitchFamily="34" charset="-127"/>
      <p:regular r:id="rId34"/>
    </p:embeddedFont>
    <p:embeddedFont>
      <p:font typeface="맑은 고딕" panose="020B0503020000020004" pitchFamily="34" charset="-127"/>
      <p:regular r:id="rId35"/>
      <p:bold r:id="rId36"/>
    </p:embeddedFont>
    <p:embeddedFont>
      <p:font typeface="나눔바른고딕 UltraLight" panose="020B0603020101020101" pitchFamily="34" charset="-127"/>
      <p:regular r:id="rId37"/>
    </p:embeddedFont>
    <p:embeddedFont>
      <p:font typeface="Cambria Math" panose="02040503050406030204" pitchFamily="18" charset="0"/>
      <p:regular r:id="rId38"/>
    </p:embeddedFont>
    <p:embeddedFont>
      <p:font typeface="Raleway Light" pitchFamily="2" charset="0"/>
      <p:regular r:id="rId39"/>
      <p:italic r:id="rId40"/>
    </p:embeddedFont>
    <p:embeddedFont>
      <p:font typeface="Raleway SemiBold" pitchFamily="2" charset="0"/>
      <p:regular r:id="rId41"/>
      <p:bold r:id="rId42"/>
      <p:italic r:id="rId43"/>
      <p:boldItalic r:id="rId44"/>
    </p:embeddedFont>
    <p:embeddedFont>
      <p:font typeface="Raleway Thin" pitchFamily="2" charset="0"/>
      <p:regular r:id="rId45"/>
      <p:italic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96"/>
    <a:srgbClr val="FF2C55"/>
    <a:srgbClr val="F2F2F2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240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7781274606299212"/>
          <c:y val="0.45930465924553032"/>
          <c:w val="0.37095127952755902"/>
          <c:h val="0.4219140980613867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reward</c:v>
                </c:pt>
              </c:strCache>
            </c:strRef>
          </c:tx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68-354A-9742-B7B63BEF89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Modified Reward</c:v>
                </c:pt>
              </c:strCache>
            </c:strRef>
          </c:tx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100</c:v>
                </c:pt>
                <c:pt idx="1">
                  <c:v>80</c:v>
                </c:pt>
                <c:pt idx="2">
                  <c:v>60</c:v>
                </c:pt>
                <c:pt idx="3">
                  <c:v>40</c:v>
                </c:pt>
                <c:pt idx="4">
                  <c:v>20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68-354A-9742-B7B63BEF89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6934400"/>
        <c:axId val="177596096"/>
      </c:barChart>
      <c:catAx>
        <c:axId val="176934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7596096"/>
        <c:crosses val="autoZero"/>
        <c:auto val="1"/>
        <c:lblAlgn val="ctr"/>
        <c:lblOffset val="100"/>
        <c:noMultiLvlLbl val="0"/>
      </c:catAx>
      <c:valAx>
        <c:axId val="17759609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%" sourceLinked="0"/>
        <c:majorTickMark val="none"/>
        <c:minorTickMark val="none"/>
        <c:tickLblPos val="nextTo"/>
        <c:crossAx val="176934400"/>
        <c:crosses val="autoZero"/>
        <c:crossBetween val="between"/>
        <c:minorUnit val="0.2"/>
      </c:valAx>
    </c:plotArea>
    <c:legend>
      <c:legendPos val="r"/>
      <c:layout>
        <c:manualLayout>
          <c:xMode val="edge"/>
          <c:yMode val="edge"/>
          <c:x val="0.72428690944881891"/>
          <c:y val="0.27570175469354358"/>
          <c:w val="0.26165059055118112"/>
          <c:h val="0.1392213250971133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ore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86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32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85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80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718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597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11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27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295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23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4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04A96-3865-4268-ACA3-369801D613F7}" type="datetimeFigureOut">
              <a:rPr lang="ko-KR" altLang="en-US" smtClean="0"/>
              <a:t>2022. 6. 19.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24724-3742-438E-8B1A-10BAA5957A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0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3.png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27.png"/><Relationship Id="rId4" Type="http://schemas.openxmlformats.org/officeDocument/2006/relationships/video" Target="../media/media5.mp4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2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5" Type="http://schemas.microsoft.com/office/2007/relationships/media" Target="../media/media11.mp4"/><Relationship Id="rId10" Type="http://schemas.openxmlformats.org/officeDocument/2006/relationships/image" Target="../media/image32.png"/><Relationship Id="rId4" Type="http://schemas.openxmlformats.org/officeDocument/2006/relationships/video" Target="../media/media10.mp4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8DcgFDT9sc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chemeClr val="accent1">
                <a:lumMod val="5000"/>
                <a:lumOff val="95000"/>
              </a:schemeClr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147" y="1337472"/>
            <a:ext cx="5943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5">
                    <a:lumMod val="75000"/>
                  </a:schemeClr>
                </a:solidFill>
                <a:latin typeface="Raleway Thin" panose="020B0203030101060003" pitchFamily="34" charset="0"/>
              </a:rPr>
              <a:t>Triple C FC</a:t>
            </a:r>
            <a:endParaRPr lang="en-US" altLang="ko-KR" sz="5400" dirty="0">
              <a:solidFill>
                <a:schemeClr val="accent5">
                  <a:lumMod val="75000"/>
                </a:schemeClr>
              </a:solidFill>
              <a:latin typeface="Raleway Thin" panose="020B0203030101060003" pitchFamily="34" charset="0"/>
            </a:endParaRPr>
          </a:p>
          <a:p>
            <a:pPr algn="ctr"/>
            <a:r>
              <a:rPr lang="en-US" altLang="ko-KR" sz="5400" dirty="0">
                <a:solidFill>
                  <a:schemeClr val="accent5">
                    <a:lumMod val="75000"/>
                  </a:schemeClr>
                </a:solidFill>
                <a:latin typeface="Raleway Thin" panose="020B0203030101060003" pitchFamily="34" charset="0"/>
              </a:rPr>
              <a:t>RL Football Team</a:t>
            </a:r>
            <a:endParaRPr lang="ko-KR" altLang="en-US" sz="5400" dirty="0">
              <a:solidFill>
                <a:schemeClr val="accent5">
                  <a:lumMod val="75000"/>
                </a:schemeClr>
              </a:solidFill>
              <a:latin typeface="Raleway Thin" panose="020B0203030101060003" pitchFamily="34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373146" y="3878668"/>
            <a:ext cx="34457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64879" y="3453221"/>
            <a:ext cx="506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  <a:alpha val="7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Final project on Google Research Football</a:t>
            </a:r>
            <a:endParaRPr lang="ko-KR" altLang="en-US" dirty="0">
              <a:solidFill>
                <a:schemeClr val="tx1">
                  <a:lumMod val="50000"/>
                  <a:lumOff val="50000"/>
                  <a:alpha val="7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373146" y="3930670"/>
            <a:ext cx="34457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5267605" y="4328568"/>
            <a:ext cx="1656789" cy="4109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67605" y="4843673"/>
            <a:ext cx="1656789" cy="4109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67605" y="5379165"/>
            <a:ext cx="1656789" cy="4109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476240" y="4380158"/>
            <a:ext cx="123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차정엽</a:t>
            </a:r>
            <a:endParaRPr lang="en-US" altLang="ko-KR" sz="1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76240" y="4895262"/>
            <a:ext cx="123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최이솔</a:t>
            </a:r>
            <a:endParaRPr lang="en-US" altLang="ko-KR" sz="1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76240" y="5430754"/>
            <a:ext cx="123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최진성</a:t>
            </a:r>
            <a:endParaRPr lang="en-US" altLang="ko-KR" sz="1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77769" y="508797"/>
            <a:ext cx="1366000" cy="3385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2"/>
                  </a:solidFill>
                </a:ln>
                <a:solidFill>
                  <a:srgbClr val="FF2C55"/>
                </a:solidFill>
                <a:latin typeface="Raleway Thin" panose="020B0203030101060003" pitchFamily="34" charset="0"/>
              </a:rPr>
              <a:t>Login</a:t>
            </a:r>
            <a:endParaRPr lang="ko-KR" altLang="en-US" sz="1600" dirty="0">
              <a:ln>
                <a:solidFill>
                  <a:schemeClr val="tx2"/>
                </a:solidFill>
              </a:ln>
              <a:solidFill>
                <a:srgbClr val="FF2C55"/>
              </a:solidFill>
              <a:latin typeface="Raleway Thin" panose="020B0203030101060003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800" y="38100"/>
            <a:ext cx="120904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1821589" y="90950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1475271" y="90950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1128953" y="90950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1175741" y="314225"/>
            <a:ext cx="194423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521437" y="216827"/>
            <a:ext cx="139928" cy="973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1590805" y="153850"/>
            <a:ext cx="139928" cy="973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/>
          <p:nvPr/>
        </p:nvCxnSpPr>
        <p:spPr>
          <a:xfrm>
            <a:off x="11862897" y="136704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1878805" y="130629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419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3" y="96978"/>
            <a:ext cx="3170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Introduction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B310A-96D5-8C2F-4358-7BB0632861A2}"/>
              </a:ext>
            </a:extLst>
          </p:cNvPr>
          <p:cNvSpPr txBox="1"/>
          <p:nvPr/>
        </p:nvSpPr>
        <p:spPr>
          <a:xfrm>
            <a:off x="226928" y="1004648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Default reward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25" name="직선 연결선 16">
            <a:extLst>
              <a:ext uri="{FF2B5EF4-FFF2-40B4-BE49-F238E27FC236}">
                <a16:creationId xmlns:a16="http://schemas.microsoft.com/office/drawing/2014/main" id="{C3D68261-5F42-0613-784F-4B45BA0686F8}"/>
              </a:ext>
            </a:extLst>
          </p:cNvPr>
          <p:cNvCxnSpPr>
            <a:cxnSpLocks/>
          </p:cNvCxnSpPr>
          <p:nvPr/>
        </p:nvCxnSpPr>
        <p:spPr>
          <a:xfrm>
            <a:off x="226928" y="1747957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0D63DB-D3C8-DC51-BF62-2800F63E321A}"/>
              </a:ext>
            </a:extLst>
          </p:cNvPr>
          <p:cNvSpPr/>
          <p:nvPr/>
        </p:nvSpPr>
        <p:spPr>
          <a:xfrm>
            <a:off x="304200" y="2018877"/>
            <a:ext cx="11583600" cy="44425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2F863B-68D5-DDD5-D3AB-1EE1DCA38D54}"/>
              </a:ext>
            </a:extLst>
          </p:cNvPr>
          <p:cNvSpPr/>
          <p:nvPr/>
        </p:nvSpPr>
        <p:spPr>
          <a:xfrm>
            <a:off x="11516789" y="2072753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21">
            <a:extLst>
              <a:ext uri="{FF2B5EF4-FFF2-40B4-BE49-F238E27FC236}">
                <a16:creationId xmlns:a16="http://schemas.microsoft.com/office/drawing/2014/main" id="{747926D1-144E-05D9-860D-624F6CEB273A}"/>
              </a:ext>
            </a:extLst>
          </p:cNvPr>
          <p:cNvCxnSpPr/>
          <p:nvPr/>
        </p:nvCxnSpPr>
        <p:spPr>
          <a:xfrm>
            <a:off x="11558097" y="2118507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22">
            <a:extLst>
              <a:ext uri="{FF2B5EF4-FFF2-40B4-BE49-F238E27FC236}">
                <a16:creationId xmlns:a16="http://schemas.microsoft.com/office/drawing/2014/main" id="{19502FF0-911B-EB7B-69A9-786E23178086}"/>
              </a:ext>
            </a:extLst>
          </p:cNvPr>
          <p:cNvCxnSpPr/>
          <p:nvPr/>
        </p:nvCxnSpPr>
        <p:spPr>
          <a:xfrm flipH="1">
            <a:off x="11574005" y="2112432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EDFE279-E6CE-FF38-0053-5A265035F76E}"/>
              </a:ext>
            </a:extLst>
          </p:cNvPr>
          <p:cNvSpPr txBox="1"/>
          <p:nvPr/>
        </p:nvSpPr>
        <p:spPr>
          <a:xfrm>
            <a:off x="2608119" y="5700582"/>
            <a:ext cx="8908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FF7D96"/>
                </a:solidFill>
                <a:latin typeface="Raleway Thin" panose="020B0203030101060003" pitchFamily="34" charset="0"/>
              </a:rPr>
              <a:t>Need more reward to deal with sparsity!</a:t>
            </a:r>
            <a:endParaRPr lang="en-US" altLang="ko-KR" sz="3600" dirty="0">
              <a:solidFill>
                <a:srgbClr val="FF7D96"/>
              </a:solidFill>
              <a:latin typeface="Raleway Thin" panose="020B0203030101060003" pitchFamily="34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953E3C5E-0505-033F-A00E-D9D954AC8C90}"/>
              </a:ext>
            </a:extLst>
          </p:cNvPr>
          <p:cNvCxnSpPr>
            <a:cxnSpLocks/>
          </p:cNvCxnSpPr>
          <p:nvPr/>
        </p:nvCxnSpPr>
        <p:spPr>
          <a:xfrm>
            <a:off x="6096000" y="2317169"/>
            <a:ext cx="0" cy="307570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128F81-2067-1385-F1C5-FCDE4FB7439E}"/>
              </a:ext>
            </a:extLst>
          </p:cNvPr>
          <p:cNvSpPr txBox="1"/>
          <p:nvPr/>
        </p:nvSpPr>
        <p:spPr>
          <a:xfrm>
            <a:off x="1530271" y="2789507"/>
            <a:ext cx="333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Scoring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01FDF0-A5B1-9095-8A19-B61BDE1CAA4D}"/>
              </a:ext>
            </a:extLst>
          </p:cNvPr>
          <p:cNvSpPr txBox="1"/>
          <p:nvPr/>
        </p:nvSpPr>
        <p:spPr>
          <a:xfrm>
            <a:off x="6379349" y="2795151"/>
            <a:ext cx="522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Checkpoint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D40B1C-8A7D-8220-0959-50182CF89777}"/>
              </a:ext>
            </a:extLst>
          </p:cNvPr>
          <p:cNvSpPr txBox="1"/>
          <p:nvPr/>
        </p:nvSpPr>
        <p:spPr>
          <a:xfrm>
            <a:off x="390791" y="3510736"/>
            <a:ext cx="5618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Each team obtains a +1 reward when scoring a goal, 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and a -1 reward when conceding one to the opposing team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C54271-1522-B81C-31CC-EED654F04DE4}"/>
              </a:ext>
            </a:extLst>
          </p:cNvPr>
          <p:cNvSpPr txBox="1"/>
          <p:nvPr/>
        </p:nvSpPr>
        <p:spPr>
          <a:xfrm>
            <a:off x="6242997" y="3510722"/>
            <a:ext cx="5497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Dividing opponent’s field in 10 checkpoint regions to the opponent goal. 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First time the agent’s team possesses the ball in each of the checkpoint regions, obtains an additional +0.1 reward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Non-collected checkpoint reward also added when scoring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582E06A-5D7F-B2B5-89EB-7C3BCCA4C25D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5299A5-76E9-E26D-85D7-C1D2E3848426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77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04200" y="2103120"/>
            <a:ext cx="11583600" cy="4358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2724" y="96978"/>
            <a:ext cx="196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Strategy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724" y="824627"/>
            <a:ext cx="594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Our team setting</a:t>
            </a:r>
            <a:endParaRPr lang="ko-KR" altLang="en-US" sz="54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033" y="3886790"/>
            <a:ext cx="263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SemiBold" panose="020B0703030101060003" pitchFamily="34" charset="0"/>
                <a:ea typeface="나눔고딕 Light" panose="020D0904000000000000" pitchFamily="50" charset="-127"/>
              </a:rPr>
              <a:t>Observation space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Raleway SemiBold" panose="020B0703030101060003" pitchFamily="34" charset="0"/>
              <a:ea typeface="나눔고딕 Light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7031" y="5460550"/>
            <a:ext cx="263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SemiBold" panose="020B0703030101060003" pitchFamily="34" charset="0"/>
                <a:ea typeface="나눔고딕 Light" panose="020D0904000000000000" pitchFamily="50" charset="-127"/>
              </a:rPr>
              <a:t>Algorithm / hyperparameter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Raleway SemiBold" panose="020B0703030101060003" pitchFamily="34" charset="0"/>
              <a:ea typeface="나눔고딕 Light" panose="020D09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53468" y="3330743"/>
            <a:ext cx="10685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7032" y="2313031"/>
            <a:ext cx="263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SemiBold" panose="020B0703030101060003" pitchFamily="34" charset="0"/>
                <a:ea typeface="나눔고딕 Light" panose="020D0904000000000000" pitchFamily="50" charset="-127"/>
              </a:rPr>
              <a:t>SB3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Raleway SemiBold" panose="020B0703030101060003" pitchFamily="34" charset="0"/>
              <a:ea typeface="나눔고딕 Light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D69BE-D95C-2BB4-6121-09F32076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0" y="4990545"/>
            <a:ext cx="3619398" cy="138481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2CA6415-4335-EAC3-18E6-FFF1E54CD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730" y="3493183"/>
            <a:ext cx="5253531" cy="1273583"/>
          </a:xfrm>
          <a:prstGeom prst="rect">
            <a:avLst/>
          </a:prstGeom>
        </p:spPr>
      </p:pic>
      <p:cxnSp>
        <p:nvCxnSpPr>
          <p:cNvPr id="39" name="직선 연결선 18">
            <a:extLst>
              <a:ext uri="{FF2B5EF4-FFF2-40B4-BE49-F238E27FC236}">
                <a16:creationId xmlns:a16="http://schemas.microsoft.com/office/drawing/2014/main" id="{24E6107A-5985-F26D-9C7B-E941C9FD7E86}"/>
              </a:ext>
            </a:extLst>
          </p:cNvPr>
          <p:cNvCxnSpPr/>
          <p:nvPr/>
        </p:nvCxnSpPr>
        <p:spPr>
          <a:xfrm>
            <a:off x="753467" y="4904502"/>
            <a:ext cx="10685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52409-7848-925D-DE69-08CBB50FB18E}"/>
              </a:ext>
            </a:extLst>
          </p:cNvPr>
          <p:cNvSpPr txBox="1"/>
          <p:nvPr/>
        </p:nvSpPr>
        <p:spPr>
          <a:xfrm>
            <a:off x="4376730" y="2337604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No self-play, no multi-agent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95357C-5651-A210-25A0-DC7362162784}"/>
              </a:ext>
            </a:extLst>
          </p:cNvPr>
          <p:cNvSpPr txBox="1"/>
          <p:nvPr/>
        </p:nvSpPr>
        <p:spPr>
          <a:xfrm>
            <a:off x="8382699" y="5514392"/>
            <a:ext cx="249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PPO algorithm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B5C7E6-5A73-792B-FB4B-1B643F8198D0}"/>
              </a:ext>
            </a:extLst>
          </p:cNvPr>
          <p:cNvSpPr/>
          <p:nvPr/>
        </p:nvSpPr>
        <p:spPr>
          <a:xfrm>
            <a:off x="7221682" y="4980477"/>
            <a:ext cx="774446" cy="138481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D9571DE-E3E1-CED8-CA59-9EE66364693A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A7675E-A312-5A58-81B7-93C9A9A41DC0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F1EE5D-2118-BF33-22A7-7CA937B9C0D8}"/>
              </a:ext>
            </a:extLst>
          </p:cNvPr>
          <p:cNvSpPr txBox="1"/>
          <p:nvPr/>
        </p:nvSpPr>
        <p:spPr>
          <a:xfrm>
            <a:off x="9273884" y="4385639"/>
            <a:ext cx="2495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Stacked(4 frames)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657615-E64F-4E14-FEF3-04CA6B095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178" y="2219473"/>
            <a:ext cx="1191179" cy="10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5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04200" y="2103120"/>
            <a:ext cx="11583600" cy="4358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2724" y="96978"/>
            <a:ext cx="196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Strategy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2724" y="824627"/>
            <a:ext cx="594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Our team idea</a:t>
            </a:r>
            <a:endParaRPr lang="ko-KR" altLang="en-US" sz="54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031" y="3690296"/>
            <a:ext cx="263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SemiBold" panose="020B0703030101060003" pitchFamily="34" charset="0"/>
                <a:ea typeface="나눔고딕 Light" panose="020D0904000000000000" pitchFamily="50" charset="-127"/>
              </a:rPr>
              <a:t>Action shaping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Raleway SemiBold" panose="020B0703030101060003" pitchFamily="34" charset="0"/>
              <a:ea typeface="나눔고딕 Light" panose="020D09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7031" y="4698229"/>
            <a:ext cx="263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SemiBold" panose="020B0703030101060003" pitchFamily="34" charset="0"/>
                <a:ea typeface="나눔고딕 Light" panose="020D0904000000000000" pitchFamily="50" charset="-127"/>
              </a:rPr>
              <a:t>Reward shaping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Raleway SemiBold" panose="020B0703030101060003" pitchFamily="34" charset="0"/>
              <a:ea typeface="나눔고딕 Light" panose="020D0904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753467" y="3417162"/>
            <a:ext cx="10685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7032" y="2313031"/>
            <a:ext cx="263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SemiBold" panose="020B0703030101060003" pitchFamily="34" charset="0"/>
                <a:ea typeface="나눔고딕 Light" panose="020D0904000000000000" pitchFamily="50" charset="-127"/>
              </a:rPr>
              <a:t>Custom feature extractor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Raleway SemiBold" panose="020B0703030101060003" pitchFamily="34" charset="0"/>
              <a:ea typeface="나눔고딕 Light" panose="020D0904000000000000" pitchFamily="50" charset="-127"/>
            </a:endParaRPr>
          </a:p>
        </p:txBody>
      </p:sp>
      <p:cxnSp>
        <p:nvCxnSpPr>
          <p:cNvPr id="39" name="직선 연결선 18">
            <a:extLst>
              <a:ext uri="{FF2B5EF4-FFF2-40B4-BE49-F238E27FC236}">
                <a16:creationId xmlns:a16="http://schemas.microsoft.com/office/drawing/2014/main" id="{24E6107A-5985-F26D-9C7B-E941C9FD7E86}"/>
              </a:ext>
            </a:extLst>
          </p:cNvPr>
          <p:cNvCxnSpPr/>
          <p:nvPr/>
        </p:nvCxnSpPr>
        <p:spPr>
          <a:xfrm>
            <a:off x="753467" y="4425095"/>
            <a:ext cx="10685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152409-7848-925D-DE69-08CBB50FB18E}"/>
              </a:ext>
            </a:extLst>
          </p:cNvPr>
          <p:cNvSpPr txBox="1"/>
          <p:nvPr/>
        </p:nvSpPr>
        <p:spPr>
          <a:xfrm>
            <a:off x="4376730" y="2337604"/>
            <a:ext cx="5931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Created custom feature extractor based on the architecture of Google Research team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5C4095-693F-D0B6-1C5A-72326F11289D}"/>
              </a:ext>
            </a:extLst>
          </p:cNvPr>
          <p:cNvSpPr txBox="1"/>
          <p:nvPr/>
        </p:nvSpPr>
        <p:spPr>
          <a:xfrm>
            <a:off x="4376730" y="3567186"/>
            <a:ext cx="5931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Induce the agent to perform necessary action among large pool of actions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DBF57C-3E74-4253-CCE5-46740CF2F3D8}"/>
              </a:ext>
            </a:extLst>
          </p:cNvPr>
          <p:cNvSpPr txBox="1"/>
          <p:nvPr/>
        </p:nvSpPr>
        <p:spPr>
          <a:xfrm>
            <a:off x="847030" y="5706163"/>
            <a:ext cx="263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SemiBold" panose="020B0703030101060003" pitchFamily="34" charset="0"/>
                <a:ea typeface="나눔고딕 Light" panose="020D0904000000000000" pitchFamily="50" charset="-127"/>
              </a:rPr>
              <a:t>Training method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Raleway SemiBold" panose="020B0703030101060003" pitchFamily="34" charset="0"/>
              <a:ea typeface="나눔고딕 Light" panose="020D0904000000000000" pitchFamily="50" charset="-127"/>
            </a:endParaRPr>
          </a:p>
        </p:txBody>
      </p:sp>
      <p:cxnSp>
        <p:nvCxnSpPr>
          <p:cNvPr id="27" name="직선 연결선 18">
            <a:extLst>
              <a:ext uri="{FF2B5EF4-FFF2-40B4-BE49-F238E27FC236}">
                <a16:creationId xmlns:a16="http://schemas.microsoft.com/office/drawing/2014/main" id="{37A355E0-D143-C46E-4C5B-E30845F7291B}"/>
              </a:ext>
            </a:extLst>
          </p:cNvPr>
          <p:cNvCxnSpPr/>
          <p:nvPr/>
        </p:nvCxnSpPr>
        <p:spPr>
          <a:xfrm>
            <a:off x="753467" y="5433028"/>
            <a:ext cx="1068506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B10FACC-5DB3-06B0-231F-0B77B2C0B142}"/>
              </a:ext>
            </a:extLst>
          </p:cNvPr>
          <p:cNvSpPr txBox="1"/>
          <p:nvPr/>
        </p:nvSpPr>
        <p:spPr>
          <a:xfrm>
            <a:off x="4376730" y="4729007"/>
            <a:ext cx="5931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Proper rewards for the agent to feed from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CDAE5D-36BB-7A1E-081E-E15DD2EBDAF2}"/>
              </a:ext>
            </a:extLst>
          </p:cNvPr>
          <p:cNvSpPr txBox="1"/>
          <p:nvPr/>
        </p:nvSpPr>
        <p:spPr>
          <a:xfrm>
            <a:off x="4376730" y="5585407"/>
            <a:ext cx="5931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Exceptional training method to induce strategical movement from the agent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714D11E-4971-E9B1-74F7-E6F8A3DD1E1B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AFF6E3-24A5-B1B0-DAAD-814A34E6F258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130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1004648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Custom feature extractor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747957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0A08D3F-EDB7-1A22-B582-045F7C44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2" y="2414789"/>
            <a:ext cx="3692095" cy="38071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A5E22EC-2101-FD7A-5F70-B0191396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4789"/>
            <a:ext cx="3847370" cy="3807174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90D43D09-B070-5E10-CEA9-879CFD407BBD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FBCA72-375D-7C90-B64E-EA38A9289814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1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859174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Action shaping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602483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D5CF150-4783-4B5B-73FD-6C920DF45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16" y="2051053"/>
            <a:ext cx="5267431" cy="27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CA53DE-5E14-3B26-8136-A152B2A9305E}"/>
              </a:ext>
            </a:extLst>
          </p:cNvPr>
          <p:cNvSpPr txBox="1"/>
          <p:nvPr/>
        </p:nvSpPr>
        <p:spPr>
          <a:xfrm>
            <a:off x="6521223" y="2051800"/>
            <a:ext cx="52266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If opponent owns the ball or ball is loose, no shoot, pass, dribble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If my team owns the ball, no slide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Release sticky actions only if sticky actions are active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Too far, no shoot (x&lt;0.4)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In our goal-kick, only pass available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In our corner-kick, only pass available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In our penalty-kick, only shoot available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CB0FCB5-A3C9-54E2-7CBD-7FE2DCCF2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1"/>
          <a:stretch/>
        </p:blipFill>
        <p:spPr>
          <a:xfrm>
            <a:off x="367416" y="5157763"/>
            <a:ext cx="4927184" cy="14894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0DAFFF-CA08-2DFE-4788-5FA70BDFC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0" y="5157763"/>
            <a:ext cx="5663044" cy="13025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57D133-7B66-9C77-4681-81426FCA9B67}"/>
              </a:ext>
            </a:extLst>
          </p:cNvPr>
          <p:cNvSpPr txBox="1"/>
          <p:nvPr/>
        </p:nvSpPr>
        <p:spPr>
          <a:xfrm>
            <a:off x="124692" y="174382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[-1, 0.42]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0916AB-7660-46C7-F02D-E5F821B1E080}"/>
              </a:ext>
            </a:extLst>
          </p:cNvPr>
          <p:cNvSpPr txBox="1"/>
          <p:nvPr/>
        </p:nvSpPr>
        <p:spPr>
          <a:xfrm>
            <a:off x="4748200" y="1738396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[1, 0.42]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1B479D-094F-44E2-B6C0-C51011F016BF}"/>
              </a:ext>
            </a:extLst>
          </p:cNvPr>
          <p:cNvSpPr txBox="1"/>
          <p:nvPr/>
        </p:nvSpPr>
        <p:spPr>
          <a:xfrm>
            <a:off x="124692" y="4514012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[-1, -0.42]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CCE183-A84C-EEF4-D4DE-33E97FBB6D50}"/>
              </a:ext>
            </a:extLst>
          </p:cNvPr>
          <p:cNvSpPr txBox="1"/>
          <p:nvPr/>
        </p:nvSpPr>
        <p:spPr>
          <a:xfrm>
            <a:off x="4748200" y="451676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[1, -0.42]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1551DB5-998A-01C4-E7F1-55451FA965A8}"/>
              </a:ext>
            </a:extLst>
          </p:cNvPr>
          <p:cNvCxnSpPr>
            <a:cxnSpLocks/>
          </p:cNvCxnSpPr>
          <p:nvPr/>
        </p:nvCxnSpPr>
        <p:spPr>
          <a:xfrm>
            <a:off x="3865419" y="2306782"/>
            <a:ext cx="0" cy="220723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E8A0809-05D8-9FB8-BB30-5553CC043D1C}"/>
              </a:ext>
            </a:extLst>
          </p:cNvPr>
          <p:cNvSpPr txBox="1"/>
          <p:nvPr/>
        </p:nvSpPr>
        <p:spPr>
          <a:xfrm>
            <a:off x="3246184" y="1746398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[0.4, 0.42]</a:t>
            </a:r>
            <a:endParaRPr lang="ko-KR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C6236F-E096-579E-0AFE-B8BBB1211B7C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454BB8-FDBA-8705-BD92-5316A6200277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67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859174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Action shaping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602483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5E727B-A23F-F9A8-8ADE-E44EEF8A79FC}"/>
              </a:ext>
            </a:extLst>
          </p:cNvPr>
          <p:cNvSpPr txBox="1"/>
          <p:nvPr/>
        </p:nvSpPr>
        <p:spPr>
          <a:xfrm>
            <a:off x="242724" y="1948626"/>
            <a:ext cx="1000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Some weird behaviors without action blocking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pic>
        <p:nvPicPr>
          <p:cNvPr id="10" name="KakaoTalk_Video_2022-06-18-22-02-51" descr="KakaoTalk_Video_2022-06-18-22-02-51">
            <a:hlinkClick r:id="" action="ppaction://media"/>
            <a:extLst>
              <a:ext uri="{FF2B5EF4-FFF2-40B4-BE49-F238E27FC236}">
                <a16:creationId xmlns:a16="http://schemas.microsoft.com/office/drawing/2014/main" id="{E4787A19-8F1E-BFD7-2DCA-C0AD6A6D2D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8423" y="2756433"/>
            <a:ext cx="3821545" cy="2149619"/>
          </a:xfrm>
          <a:prstGeom prst="rect">
            <a:avLst/>
          </a:prstGeom>
        </p:spPr>
      </p:pic>
      <p:pic>
        <p:nvPicPr>
          <p:cNvPr id="15" name="KakaoTalk_Video_2022-06-18-22-02-58" descr="KakaoTalk_Video_2022-06-18-22-02-58">
            <a:hlinkClick r:id="" action="ppaction://media"/>
            <a:extLst>
              <a:ext uri="{FF2B5EF4-FFF2-40B4-BE49-F238E27FC236}">
                <a16:creationId xmlns:a16="http://schemas.microsoft.com/office/drawing/2014/main" id="{34974EEC-E3F9-40C5-2779-09E1F422209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91887" y="2756433"/>
            <a:ext cx="3821545" cy="2149619"/>
          </a:xfrm>
          <a:prstGeom prst="rect">
            <a:avLst/>
          </a:prstGeom>
        </p:spPr>
      </p:pic>
      <p:pic>
        <p:nvPicPr>
          <p:cNvPr id="16" name="KakaoTalk_Video_2022-06-18-22-03-04" descr="KakaoTalk_Video_2022-06-18-22-03-04">
            <a:hlinkClick r:id="" action="ppaction://media"/>
            <a:extLst>
              <a:ext uri="{FF2B5EF4-FFF2-40B4-BE49-F238E27FC236}">
                <a16:creationId xmlns:a16="http://schemas.microsoft.com/office/drawing/2014/main" id="{C2513751-4C83-AE4C-D5DF-15C2425000B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20362" y="2756433"/>
            <a:ext cx="3821545" cy="21496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B964457-A5E3-9094-FE41-5CFE4650BAA5}"/>
              </a:ext>
            </a:extLst>
          </p:cNvPr>
          <p:cNvSpPr txBox="1"/>
          <p:nvPr/>
        </p:nvSpPr>
        <p:spPr>
          <a:xfrm>
            <a:off x="305592" y="5021361"/>
            <a:ext cx="346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Not owning the ball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54AC7-A383-5353-7F7C-5A5F35FD8992}"/>
              </a:ext>
            </a:extLst>
          </p:cNvPr>
          <p:cNvSpPr txBox="1"/>
          <p:nvPr/>
        </p:nvSpPr>
        <p:spPr>
          <a:xfrm>
            <a:off x="4362397" y="5021360"/>
            <a:ext cx="346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Corner-kick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8BADCD-EB91-8EC5-1095-90AB4284F14A}"/>
              </a:ext>
            </a:extLst>
          </p:cNvPr>
          <p:cNvSpPr txBox="1"/>
          <p:nvPr/>
        </p:nvSpPr>
        <p:spPr>
          <a:xfrm>
            <a:off x="8419202" y="5021360"/>
            <a:ext cx="346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Goal-kick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5C559A8-39E3-024F-9F35-8A7E3E751224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DCF2B-8823-23D4-D721-4AE1A7BE32E8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85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1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9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859174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Action shaping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602483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5E727B-A23F-F9A8-8ADE-E44EEF8A79FC}"/>
              </a:ext>
            </a:extLst>
          </p:cNvPr>
          <p:cNvSpPr txBox="1"/>
          <p:nvPr/>
        </p:nvSpPr>
        <p:spPr>
          <a:xfrm>
            <a:off x="242724" y="1948626"/>
            <a:ext cx="1000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Tested in our default condition(</a:t>
            </a:r>
            <a:r>
              <a:rPr lang="en-US" altLang="ko-K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score+core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 reward) vs easy opponent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992869-661B-4D68-86AD-EF7CDFBD2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348745"/>
            <a:ext cx="5486400" cy="365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ED510D-3B08-9C79-5A14-A45C21768C62}"/>
              </a:ext>
            </a:extLst>
          </p:cNvPr>
          <p:cNvSpPr txBox="1"/>
          <p:nvPr/>
        </p:nvSpPr>
        <p:spPr>
          <a:xfrm>
            <a:off x="2608119" y="6114691"/>
            <a:ext cx="8908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FF7D96"/>
                </a:solidFill>
                <a:latin typeface="Raleway Thin" panose="020B0203030101060003" pitchFamily="34" charset="0"/>
              </a:rPr>
              <a:t>Helpful for early training!</a:t>
            </a:r>
            <a:endParaRPr lang="en-US" altLang="ko-KR" sz="3600" dirty="0">
              <a:solidFill>
                <a:srgbClr val="FF7D96"/>
              </a:solidFill>
              <a:latin typeface="Raleway Thin" panose="020B02030301010600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3B4907-D50D-F357-7CCF-580044243DB4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4F5318-FD7C-1D41-53C8-22BE509D5553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30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859174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Reward shaping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602483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5E2016-8C94-38AD-CD21-B1D63A25132A}"/>
              </a:ext>
            </a:extLst>
          </p:cNvPr>
          <p:cNvSpPr/>
          <p:nvPr/>
        </p:nvSpPr>
        <p:spPr>
          <a:xfrm>
            <a:off x="304200" y="1699463"/>
            <a:ext cx="11583600" cy="47619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D95A96-B968-2760-1DEE-FC2C89241747}"/>
              </a:ext>
            </a:extLst>
          </p:cNvPr>
          <p:cNvSpPr txBox="1"/>
          <p:nvPr/>
        </p:nvSpPr>
        <p:spPr>
          <a:xfrm>
            <a:off x="660610" y="1710836"/>
            <a:ext cx="3499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Initial Idea</a:t>
            </a:r>
            <a:endParaRPr lang="ko-KR" altLang="en-US" sz="3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6A66C7-2A24-1D5B-369A-DC76819A3F2E}"/>
              </a:ext>
            </a:extLst>
          </p:cNvPr>
          <p:cNvGrpSpPr/>
          <p:nvPr/>
        </p:nvGrpSpPr>
        <p:grpSpPr>
          <a:xfrm>
            <a:off x="695407" y="2481352"/>
            <a:ext cx="201473" cy="201473"/>
            <a:chOff x="7164636" y="3823861"/>
            <a:chExt cx="201473" cy="201473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EEEADFE-5FFD-BE8C-1FBC-66D55B31BC2A}"/>
                </a:ext>
              </a:extLst>
            </p:cNvPr>
            <p:cNvSpPr/>
            <p:nvPr/>
          </p:nvSpPr>
          <p:spPr>
            <a:xfrm>
              <a:off x="7194280" y="3853506"/>
              <a:ext cx="142184" cy="142184"/>
            </a:xfrm>
            <a:prstGeom prst="ellipse">
              <a:avLst/>
            </a:prstGeom>
            <a:solidFill>
              <a:srgbClr val="FF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9C1F971-117E-855A-06E3-8C3D71EA07F2}"/>
                </a:ext>
              </a:extLst>
            </p:cNvPr>
            <p:cNvSpPr/>
            <p:nvPr/>
          </p:nvSpPr>
          <p:spPr>
            <a:xfrm>
              <a:off x="7164636" y="3823861"/>
              <a:ext cx="201473" cy="201473"/>
            </a:xfrm>
            <a:prstGeom prst="ellipse">
              <a:avLst/>
            </a:prstGeom>
            <a:noFill/>
            <a:ln>
              <a:solidFill>
                <a:srgbClr val="FF2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27C2D9-022B-E52A-1C9B-E7278F1B6A59}"/>
              </a:ext>
            </a:extLst>
          </p:cNvPr>
          <p:cNvSpPr txBox="1"/>
          <p:nvPr/>
        </p:nvSpPr>
        <p:spPr>
          <a:xfrm>
            <a:off x="919648" y="2412811"/>
            <a:ext cx="213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Zero Sum</a:t>
            </a:r>
            <a:endParaRPr lang="ko-KR" altLang="en-US" sz="1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9642DC-97B5-9E40-2619-1DC17CC933B6}"/>
              </a:ext>
            </a:extLst>
          </p:cNvPr>
          <p:cNvSpPr txBox="1"/>
          <p:nvPr/>
        </p:nvSpPr>
        <p:spPr>
          <a:xfrm>
            <a:off x="919648" y="2713450"/>
            <a:ext cx="648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Sum of the rewards for our agent and the opponent equal to zero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39F61B-D8F1-8B67-9664-18003C9D6640}"/>
              </a:ext>
            </a:extLst>
          </p:cNvPr>
          <p:cNvSpPr txBox="1"/>
          <p:nvPr/>
        </p:nvSpPr>
        <p:spPr>
          <a:xfrm>
            <a:off x="695407" y="3086097"/>
            <a:ext cx="1005918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Scoring: default scoring reward*5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Checkpoint: default checkpoint reward*5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Win: +5 if game won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Ball position: divided the field into 5 zones, corresponding amount of reward given every step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	- our penalty zone(-0.006)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	- our zone(-0.003)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	- middle(0.0)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	- opponent zone(+0.003)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	- opponent penalty zone(+0.006)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Yellow card: -1 for our card, +1 for opponent card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Steal: -0.01 if opponent steals the ball from our team, +0.01 if our team steals the ball from opponent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Loose ball: -0.001 if opponent gets the loose ball, +0.001 if our team gets the loose ball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Possession: -0.003 for opponent to possess the ball, +0.003 for our team to possess the ball each step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664FCE-CF97-A679-2210-47B5528BDA34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3C0125-6EB2-FD89-BBDF-0C9ACD2EA70C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1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859174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Reward shaping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602483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akaoTalk_Video_2022-06-18-22-13-47" descr="KakaoTalk_Video_2022-06-18-22-13-47">
            <a:hlinkClick r:id="" action="ppaction://media"/>
            <a:extLst>
              <a:ext uri="{FF2B5EF4-FFF2-40B4-BE49-F238E27FC236}">
                <a16:creationId xmlns:a16="http://schemas.microsoft.com/office/drawing/2014/main" id="{8D9EBA58-E589-AD5D-1584-D8F1BA600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10106" y="1893980"/>
            <a:ext cx="3821545" cy="21496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0EC271-158A-116D-D71A-0BBE2B176CC7}"/>
              </a:ext>
            </a:extLst>
          </p:cNvPr>
          <p:cNvSpPr txBox="1"/>
          <p:nvPr/>
        </p:nvSpPr>
        <p:spPr>
          <a:xfrm>
            <a:off x="8179906" y="4054510"/>
            <a:ext cx="3881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Scoring, </a:t>
            </a:r>
            <a:r>
              <a:rPr lang="en-US" altLang="ko-KR" sz="1200" dirty="0">
                <a:solidFill>
                  <a:srgbClr val="FF7D96"/>
                </a:solidFill>
                <a:latin typeface="Raleway Thin" panose="020B0203030101060003" pitchFamily="34" charset="0"/>
              </a:rPr>
              <a:t>ball position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, yellow card, win</a:t>
            </a:r>
          </a:p>
        </p:txBody>
      </p:sp>
      <p:pic>
        <p:nvPicPr>
          <p:cNvPr id="3" name="KakaoTalk_Video_2022-06-18-22-18-47" descr="KakaoTalk_Video_2022-06-18-22-18-47">
            <a:hlinkClick r:id="" action="ppaction://media"/>
            <a:extLst>
              <a:ext uri="{FF2B5EF4-FFF2-40B4-BE49-F238E27FC236}">
                <a16:creationId xmlns:a16="http://schemas.microsoft.com/office/drawing/2014/main" id="{3306FE36-9A20-D26D-B14D-B9EF2D60E3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19649" y="1893980"/>
            <a:ext cx="3821545" cy="21496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B6EB9D-10BA-BFAB-A471-FB9521A7731B}"/>
              </a:ext>
            </a:extLst>
          </p:cNvPr>
          <p:cNvSpPr txBox="1"/>
          <p:nvPr/>
        </p:nvSpPr>
        <p:spPr>
          <a:xfrm>
            <a:off x="4194040" y="4054510"/>
            <a:ext cx="3881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Scoring, </a:t>
            </a:r>
            <a:r>
              <a:rPr lang="en-US" altLang="ko-KR" sz="1200" dirty="0">
                <a:solidFill>
                  <a:srgbClr val="FF7D96"/>
                </a:solidFill>
                <a:latin typeface="Raleway Thin" panose="020B0203030101060003" pitchFamily="34" charset="0"/>
              </a:rPr>
              <a:t>checkpoint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, ball position, yellow card, win</a:t>
            </a:r>
          </a:p>
        </p:txBody>
      </p:sp>
      <p:pic>
        <p:nvPicPr>
          <p:cNvPr id="10" name="KakaoTalk_Video_2022-06-18-22-28-47" descr="KakaoTalk_Video_2022-06-18-22-28-47">
            <a:hlinkClick r:id="" action="ppaction://media"/>
            <a:extLst>
              <a:ext uri="{FF2B5EF4-FFF2-40B4-BE49-F238E27FC236}">
                <a16:creationId xmlns:a16="http://schemas.microsoft.com/office/drawing/2014/main" id="{8AF6B6E0-6BBB-E515-34BC-ABB6C421003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7128" y="1893980"/>
            <a:ext cx="3821545" cy="214961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D38CC23-C9C9-64AE-5707-97FEB5829C05}"/>
              </a:ext>
            </a:extLst>
          </p:cNvPr>
          <p:cNvSpPr txBox="1"/>
          <p:nvPr/>
        </p:nvSpPr>
        <p:spPr>
          <a:xfrm>
            <a:off x="226928" y="4056574"/>
            <a:ext cx="388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Scoring, </a:t>
            </a:r>
            <a:r>
              <a:rPr lang="en-US" altLang="ko-KR" sz="1200" dirty="0">
                <a:latin typeface="Raleway Thin" panose="020B0203030101060003" pitchFamily="34" charset="0"/>
              </a:rPr>
              <a:t>checkpoint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, </a:t>
            </a:r>
            <a:r>
              <a:rPr lang="en-US" altLang="ko-KR" sz="1200" dirty="0">
                <a:solidFill>
                  <a:srgbClr val="FF7D96"/>
                </a:solidFill>
                <a:latin typeface="Raleway Thin" panose="020B0203030101060003" pitchFamily="34" charset="0"/>
              </a:rPr>
              <a:t>ball position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, yellow card, win, steal, loose ball, possession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E4EBC6-F28F-E25E-66EE-C5208417EC38}"/>
              </a:ext>
            </a:extLst>
          </p:cNvPr>
          <p:cNvSpPr txBox="1"/>
          <p:nvPr/>
        </p:nvSpPr>
        <p:spPr>
          <a:xfrm>
            <a:off x="257128" y="4724653"/>
            <a:ext cx="11562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Zero-sum does not seem to work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: Zero-sum is best designed for agents in self-play mode, but our agent can only train against the default AI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: It kind of give rewards which is irrelevant to our agent action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Overfitting to certain easy-to-get reward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: It showed numerous odd behaviors seemingly because it overfits certain easy-to-get reward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1BCD5A8-83FD-9D50-40A9-3C3A6F85E0BD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63E91D-E675-5DF1-551C-989C851F5052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859174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Reward shaping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602483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5E2016-8C94-38AD-CD21-B1D63A25132A}"/>
              </a:ext>
            </a:extLst>
          </p:cNvPr>
          <p:cNvSpPr/>
          <p:nvPr/>
        </p:nvSpPr>
        <p:spPr>
          <a:xfrm>
            <a:off x="304200" y="2018877"/>
            <a:ext cx="11583600" cy="44425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D95A96-B968-2760-1DEE-FC2C89241747}"/>
              </a:ext>
            </a:extLst>
          </p:cNvPr>
          <p:cNvSpPr txBox="1"/>
          <p:nvPr/>
        </p:nvSpPr>
        <p:spPr>
          <a:xfrm>
            <a:off x="660610" y="2001784"/>
            <a:ext cx="9256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Overfitting reward validation</a:t>
            </a:r>
            <a:endParaRPr lang="ko-KR" altLang="en-US" sz="3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7431E8-8CB6-E5CF-A6C5-53909EF84A47}"/>
              </a:ext>
            </a:extLst>
          </p:cNvPr>
          <p:cNvSpPr/>
          <p:nvPr/>
        </p:nvSpPr>
        <p:spPr>
          <a:xfrm>
            <a:off x="11516789" y="2072753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21">
            <a:extLst>
              <a:ext uri="{FF2B5EF4-FFF2-40B4-BE49-F238E27FC236}">
                <a16:creationId xmlns:a16="http://schemas.microsoft.com/office/drawing/2014/main" id="{77AE308B-3128-7093-056D-A5E9B5B05B3F}"/>
              </a:ext>
            </a:extLst>
          </p:cNvPr>
          <p:cNvCxnSpPr/>
          <p:nvPr/>
        </p:nvCxnSpPr>
        <p:spPr>
          <a:xfrm>
            <a:off x="11558097" y="2118507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22">
            <a:extLst>
              <a:ext uri="{FF2B5EF4-FFF2-40B4-BE49-F238E27FC236}">
                <a16:creationId xmlns:a16="http://schemas.microsoft.com/office/drawing/2014/main" id="{9980F6CC-0587-2B55-3270-8828031B433B}"/>
              </a:ext>
            </a:extLst>
          </p:cNvPr>
          <p:cNvCxnSpPr/>
          <p:nvPr/>
        </p:nvCxnSpPr>
        <p:spPr>
          <a:xfrm flipH="1">
            <a:off x="11574005" y="2112432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차트 65">
            <a:extLst>
              <a:ext uri="{FF2B5EF4-FFF2-40B4-BE49-F238E27FC236}">
                <a16:creationId xmlns:a16="http://schemas.microsoft.com/office/drawing/2014/main" id="{68A32BE2-2636-89F2-73E6-89747EB313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210878"/>
              </p:ext>
            </p:extLst>
          </p:nvPr>
        </p:nvGraphicFramePr>
        <p:xfrm>
          <a:off x="3214576" y="94109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EB611769-D10E-5A1F-D86B-3FD25549F4F6}"/>
              </a:ext>
            </a:extLst>
          </p:cNvPr>
          <p:cNvSpPr txBox="1"/>
          <p:nvPr/>
        </p:nvSpPr>
        <p:spPr>
          <a:xfrm>
            <a:off x="9993260" y="3160556"/>
            <a:ext cx="1318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Training start</a:t>
            </a:r>
            <a:endParaRPr lang="ko-KR" alt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89E0765-8F05-02DD-BF65-DC163C0CCC2B}"/>
              </a:ext>
            </a:extLst>
          </p:cNvPr>
          <p:cNvSpPr txBox="1"/>
          <p:nvPr/>
        </p:nvSpPr>
        <p:spPr>
          <a:xfrm>
            <a:off x="9964498" y="5764266"/>
            <a:ext cx="1430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Training Finish</a:t>
            </a:r>
            <a:endParaRPr lang="ko-KR" altLang="en-US" sz="14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4204091-B8A1-17E4-59A9-34F73E83A52C}"/>
              </a:ext>
            </a:extLst>
          </p:cNvPr>
          <p:cNvCxnSpPr/>
          <p:nvPr/>
        </p:nvCxnSpPr>
        <p:spPr>
          <a:xfrm>
            <a:off x="10649088" y="3552242"/>
            <a:ext cx="0" cy="211879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24FE5A4-7701-1A85-AB17-B54B4B293502}"/>
              </a:ext>
            </a:extLst>
          </p:cNvPr>
          <p:cNvSpPr txBox="1"/>
          <p:nvPr/>
        </p:nvSpPr>
        <p:spPr>
          <a:xfrm>
            <a:off x="660610" y="3650425"/>
            <a:ext cx="55739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Default reward: only scoring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Modified reward: win, checkpoint, ball position, yellow card, steal, loose ball</a:t>
            </a:r>
          </a:p>
          <a:p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Total of 1M timestep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ADDBFFA-195A-D2EA-6F08-4B69193131C0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C2C40E-86EA-DD2C-1ABA-7296AAB9D345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3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chemeClr val="accent1">
                <a:lumMod val="5000"/>
                <a:lumOff val="95000"/>
              </a:schemeClr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354335" y="439700"/>
            <a:ext cx="594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5">
                    <a:lumMod val="75000"/>
                  </a:schemeClr>
                </a:solidFill>
                <a:latin typeface="Raleway Thin" panose="020B0203030101060003" pitchFamily="34" charset="0"/>
              </a:rPr>
              <a:t>Content</a:t>
            </a:r>
            <a:endParaRPr lang="ko-KR" altLang="en-US" sz="5400" dirty="0">
              <a:solidFill>
                <a:schemeClr val="accent5">
                  <a:lumMod val="75000"/>
                </a:schemeClr>
              </a:solidFill>
              <a:latin typeface="Raleway Thin" panose="020B0203030101060003" pitchFamily="34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58346" y="2066785"/>
            <a:ext cx="34457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8347" y="1525241"/>
            <a:ext cx="333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Introduction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1B0FC8-14D4-0E97-2FF0-8B9C3D1E6522}"/>
              </a:ext>
            </a:extLst>
          </p:cNvPr>
          <p:cNvSpPr txBox="1"/>
          <p:nvPr/>
        </p:nvSpPr>
        <p:spPr>
          <a:xfrm>
            <a:off x="10977769" y="508797"/>
            <a:ext cx="1366000" cy="33855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n>
                  <a:solidFill>
                    <a:schemeClr val="tx2"/>
                  </a:solidFill>
                </a:ln>
                <a:solidFill>
                  <a:srgbClr val="FF2C55"/>
                </a:solidFill>
                <a:latin typeface="Raleway Thin" panose="020B0203030101060003" pitchFamily="34" charset="0"/>
              </a:rPr>
              <a:t>Login</a:t>
            </a:r>
            <a:endParaRPr lang="ko-KR" altLang="en-US" sz="1600" dirty="0">
              <a:ln>
                <a:solidFill>
                  <a:schemeClr val="tx2"/>
                </a:solidFill>
              </a:ln>
              <a:solidFill>
                <a:srgbClr val="FF2C55"/>
              </a:solidFill>
              <a:latin typeface="Raleway Thin" panose="020B0203030101060003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36A0D2-641C-9A05-989C-59198208FC6B}"/>
              </a:ext>
            </a:extLst>
          </p:cNvPr>
          <p:cNvSpPr/>
          <p:nvPr/>
        </p:nvSpPr>
        <p:spPr>
          <a:xfrm>
            <a:off x="50800" y="38100"/>
            <a:ext cx="120904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46098E8-B57C-80AC-0E9B-1AF49653ADDD}"/>
              </a:ext>
            </a:extLst>
          </p:cNvPr>
          <p:cNvSpPr/>
          <p:nvPr/>
        </p:nvSpPr>
        <p:spPr>
          <a:xfrm>
            <a:off x="11821589" y="90950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0A7576-316D-AC30-2914-96FAFA94C422}"/>
              </a:ext>
            </a:extLst>
          </p:cNvPr>
          <p:cNvSpPr/>
          <p:nvPr/>
        </p:nvSpPr>
        <p:spPr>
          <a:xfrm>
            <a:off x="11475271" y="90950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9012FBF-15CB-A5A4-46CD-F2A963CB20CC}"/>
              </a:ext>
            </a:extLst>
          </p:cNvPr>
          <p:cNvSpPr/>
          <p:nvPr/>
        </p:nvSpPr>
        <p:spPr>
          <a:xfrm>
            <a:off x="11128953" y="90950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27">
            <a:extLst>
              <a:ext uri="{FF2B5EF4-FFF2-40B4-BE49-F238E27FC236}">
                <a16:creationId xmlns:a16="http://schemas.microsoft.com/office/drawing/2014/main" id="{F6D42462-D6D1-8D5C-B59C-CE0EB9D305D5}"/>
              </a:ext>
            </a:extLst>
          </p:cNvPr>
          <p:cNvCxnSpPr/>
          <p:nvPr/>
        </p:nvCxnSpPr>
        <p:spPr>
          <a:xfrm>
            <a:off x="11175741" y="314225"/>
            <a:ext cx="194423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226BC3D-B721-8FCA-89E6-33ED31FA771C}"/>
              </a:ext>
            </a:extLst>
          </p:cNvPr>
          <p:cNvSpPr/>
          <p:nvPr/>
        </p:nvSpPr>
        <p:spPr>
          <a:xfrm>
            <a:off x="11521437" y="216827"/>
            <a:ext cx="139928" cy="973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093A3EF-02F2-22EC-8ABE-5396DDB346EC}"/>
              </a:ext>
            </a:extLst>
          </p:cNvPr>
          <p:cNvSpPr/>
          <p:nvPr/>
        </p:nvSpPr>
        <p:spPr>
          <a:xfrm>
            <a:off x="11590805" y="153850"/>
            <a:ext cx="139928" cy="973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30">
            <a:extLst>
              <a:ext uri="{FF2B5EF4-FFF2-40B4-BE49-F238E27FC236}">
                <a16:creationId xmlns:a16="http://schemas.microsoft.com/office/drawing/2014/main" id="{CB9F7B30-445F-A76B-769A-AA60E5A5ACE6}"/>
              </a:ext>
            </a:extLst>
          </p:cNvPr>
          <p:cNvCxnSpPr/>
          <p:nvPr/>
        </p:nvCxnSpPr>
        <p:spPr>
          <a:xfrm>
            <a:off x="11862897" y="136704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31">
            <a:extLst>
              <a:ext uri="{FF2B5EF4-FFF2-40B4-BE49-F238E27FC236}">
                <a16:creationId xmlns:a16="http://schemas.microsoft.com/office/drawing/2014/main" id="{F51E20BC-8AEE-A009-C0C7-4ABB3576099E}"/>
              </a:ext>
            </a:extLst>
          </p:cNvPr>
          <p:cNvCxnSpPr/>
          <p:nvPr/>
        </p:nvCxnSpPr>
        <p:spPr>
          <a:xfrm flipH="1">
            <a:off x="11878805" y="130629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AA4404D-F8F3-0D72-AC80-77E961E4E3E3}"/>
              </a:ext>
            </a:extLst>
          </p:cNvPr>
          <p:cNvSpPr txBox="1"/>
          <p:nvPr/>
        </p:nvSpPr>
        <p:spPr>
          <a:xfrm>
            <a:off x="850628" y="2066785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Google Research Football environment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cxnSp>
        <p:nvCxnSpPr>
          <p:cNvPr id="58" name="직선 연결선 32">
            <a:extLst>
              <a:ext uri="{FF2B5EF4-FFF2-40B4-BE49-F238E27FC236}">
                <a16:creationId xmlns:a16="http://schemas.microsoft.com/office/drawing/2014/main" id="{207E64FD-E130-DB23-9796-7CF8C792B245}"/>
              </a:ext>
            </a:extLst>
          </p:cNvPr>
          <p:cNvCxnSpPr/>
          <p:nvPr/>
        </p:nvCxnSpPr>
        <p:spPr>
          <a:xfrm>
            <a:off x="258346" y="3016339"/>
            <a:ext cx="34457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E115DA5-573D-4542-9C4B-6D57910B947F}"/>
              </a:ext>
            </a:extLst>
          </p:cNvPr>
          <p:cNvSpPr txBox="1"/>
          <p:nvPr/>
        </p:nvSpPr>
        <p:spPr>
          <a:xfrm>
            <a:off x="258347" y="2474795"/>
            <a:ext cx="2370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Strategy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79AC92-43A5-E329-1A93-9AD5DFD586E6}"/>
              </a:ext>
            </a:extLst>
          </p:cNvPr>
          <p:cNvSpPr txBox="1"/>
          <p:nvPr/>
        </p:nvSpPr>
        <p:spPr>
          <a:xfrm>
            <a:off x="850628" y="3016339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Our team settings / idea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cxnSp>
        <p:nvCxnSpPr>
          <p:cNvPr id="65" name="직선 연결선 32">
            <a:extLst>
              <a:ext uri="{FF2B5EF4-FFF2-40B4-BE49-F238E27FC236}">
                <a16:creationId xmlns:a16="http://schemas.microsoft.com/office/drawing/2014/main" id="{63EEBA63-6138-6A29-2657-6326975408E0}"/>
              </a:ext>
            </a:extLst>
          </p:cNvPr>
          <p:cNvCxnSpPr/>
          <p:nvPr/>
        </p:nvCxnSpPr>
        <p:spPr>
          <a:xfrm>
            <a:off x="258346" y="3965893"/>
            <a:ext cx="34457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6283862-058B-DE9B-B134-31EEBCB1A0C4}"/>
              </a:ext>
            </a:extLst>
          </p:cNvPr>
          <p:cNvSpPr txBox="1"/>
          <p:nvPr/>
        </p:nvSpPr>
        <p:spPr>
          <a:xfrm>
            <a:off x="258346" y="3424349"/>
            <a:ext cx="3660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Implementation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17B828-09B4-DB69-00CA-4F796748BE95}"/>
              </a:ext>
            </a:extLst>
          </p:cNvPr>
          <p:cNvSpPr txBox="1"/>
          <p:nvPr/>
        </p:nvSpPr>
        <p:spPr>
          <a:xfrm>
            <a:off x="850628" y="3971557"/>
            <a:ext cx="503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Custom feature extractor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441B64-6700-D88B-4126-A46BDC3768D1}"/>
              </a:ext>
            </a:extLst>
          </p:cNvPr>
          <p:cNvSpPr txBox="1"/>
          <p:nvPr/>
        </p:nvSpPr>
        <p:spPr>
          <a:xfrm>
            <a:off x="850626" y="4318117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Action shaping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8A3594-7BB5-19F5-EAF8-14F830AD9620}"/>
              </a:ext>
            </a:extLst>
          </p:cNvPr>
          <p:cNvSpPr txBox="1"/>
          <p:nvPr/>
        </p:nvSpPr>
        <p:spPr>
          <a:xfrm>
            <a:off x="850626" y="4664677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Reward shaping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cxnSp>
        <p:nvCxnSpPr>
          <p:cNvPr id="75" name="직선 연결선 32">
            <a:extLst>
              <a:ext uri="{FF2B5EF4-FFF2-40B4-BE49-F238E27FC236}">
                <a16:creationId xmlns:a16="http://schemas.microsoft.com/office/drawing/2014/main" id="{976178BC-DD78-BEC9-FD7D-D508EE66D33E}"/>
              </a:ext>
            </a:extLst>
          </p:cNvPr>
          <p:cNvCxnSpPr/>
          <p:nvPr/>
        </p:nvCxnSpPr>
        <p:spPr>
          <a:xfrm>
            <a:off x="258346" y="5959914"/>
            <a:ext cx="34457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BB2D6F4-4C39-050B-330B-4EBC727B2BE1}"/>
              </a:ext>
            </a:extLst>
          </p:cNvPr>
          <p:cNvSpPr txBox="1"/>
          <p:nvPr/>
        </p:nvSpPr>
        <p:spPr>
          <a:xfrm>
            <a:off x="258347" y="5418370"/>
            <a:ext cx="2734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Results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BD70D0E-8868-9E2A-6642-AB8087AE6469}"/>
              </a:ext>
            </a:extLst>
          </p:cNvPr>
          <p:cNvSpPr txBox="1"/>
          <p:nvPr/>
        </p:nvSpPr>
        <p:spPr>
          <a:xfrm>
            <a:off x="850628" y="5965578"/>
            <a:ext cx="5030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Triple C FC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cxnSp>
        <p:nvCxnSpPr>
          <p:cNvPr id="81" name="직선 연결선 32">
            <a:extLst>
              <a:ext uri="{FF2B5EF4-FFF2-40B4-BE49-F238E27FC236}">
                <a16:creationId xmlns:a16="http://schemas.microsoft.com/office/drawing/2014/main" id="{3FF3DAB7-26DF-11D9-A121-74AEF26A2C40}"/>
              </a:ext>
            </a:extLst>
          </p:cNvPr>
          <p:cNvCxnSpPr/>
          <p:nvPr/>
        </p:nvCxnSpPr>
        <p:spPr>
          <a:xfrm>
            <a:off x="6416796" y="2066785"/>
            <a:ext cx="34457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A2BC92B-E011-9BEC-EB53-22BB1EBC6992}"/>
              </a:ext>
            </a:extLst>
          </p:cNvPr>
          <p:cNvSpPr txBox="1"/>
          <p:nvPr/>
        </p:nvSpPr>
        <p:spPr>
          <a:xfrm>
            <a:off x="6416797" y="1525241"/>
            <a:ext cx="312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Limitation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4D7FD27-4810-7CDD-1EA6-0A4875831D81}"/>
              </a:ext>
            </a:extLst>
          </p:cNvPr>
          <p:cNvSpPr txBox="1"/>
          <p:nvPr/>
        </p:nvSpPr>
        <p:spPr>
          <a:xfrm>
            <a:off x="7009078" y="2066785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Physical limitation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CFFB029C-6F7E-942C-05DA-B9762AB639EA}"/>
              </a:ext>
            </a:extLst>
          </p:cNvPr>
          <p:cNvCxnSpPr>
            <a:cxnSpLocks/>
          </p:cNvCxnSpPr>
          <p:nvPr/>
        </p:nvCxnSpPr>
        <p:spPr>
          <a:xfrm>
            <a:off x="6096000" y="1525241"/>
            <a:ext cx="0" cy="453265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36ADB06-E3E1-3EF8-1D9A-F7FCABA18A28}"/>
              </a:ext>
            </a:extLst>
          </p:cNvPr>
          <p:cNvSpPr txBox="1"/>
          <p:nvPr/>
        </p:nvSpPr>
        <p:spPr>
          <a:xfrm>
            <a:off x="7009076" y="2409395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Technical limitation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F698078-C6F7-55A7-FD2E-4C236D4F68C3}"/>
              </a:ext>
            </a:extLst>
          </p:cNvPr>
          <p:cNvSpPr txBox="1"/>
          <p:nvPr/>
        </p:nvSpPr>
        <p:spPr>
          <a:xfrm>
            <a:off x="7009076" y="2752005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Challenging environment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cxnSp>
        <p:nvCxnSpPr>
          <p:cNvPr id="89" name="직선 연결선 32">
            <a:extLst>
              <a:ext uri="{FF2B5EF4-FFF2-40B4-BE49-F238E27FC236}">
                <a16:creationId xmlns:a16="http://schemas.microsoft.com/office/drawing/2014/main" id="{6FEEA891-E401-3472-4FA8-00BD1C0A27D9}"/>
              </a:ext>
            </a:extLst>
          </p:cNvPr>
          <p:cNvCxnSpPr/>
          <p:nvPr/>
        </p:nvCxnSpPr>
        <p:spPr>
          <a:xfrm>
            <a:off x="6416796" y="3707223"/>
            <a:ext cx="34457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1E0303F-8066-256A-493E-AA7C3410DECF}"/>
              </a:ext>
            </a:extLst>
          </p:cNvPr>
          <p:cNvSpPr txBox="1"/>
          <p:nvPr/>
        </p:nvSpPr>
        <p:spPr>
          <a:xfrm>
            <a:off x="6416797" y="3165679"/>
            <a:ext cx="2727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Follow-up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DA2782-A774-031B-602D-5EC6CBBA5866}"/>
              </a:ext>
            </a:extLst>
          </p:cNvPr>
          <p:cNvSpPr txBox="1"/>
          <p:nvPr/>
        </p:nvSpPr>
        <p:spPr>
          <a:xfrm>
            <a:off x="7009078" y="3707223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Imitation learning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11E0C5-7B78-A394-F5B4-7A498EB500AD}"/>
              </a:ext>
            </a:extLst>
          </p:cNvPr>
          <p:cNvSpPr txBox="1"/>
          <p:nvPr/>
        </p:nvSpPr>
        <p:spPr>
          <a:xfrm>
            <a:off x="7009076" y="4049833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Self-play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18117A-ECB9-182C-05EE-54EE44A7DDB7}"/>
              </a:ext>
            </a:extLst>
          </p:cNvPr>
          <p:cNvSpPr txBox="1"/>
          <p:nvPr/>
        </p:nvSpPr>
        <p:spPr>
          <a:xfrm>
            <a:off x="7009076" y="4392443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Multi-agent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cxnSp>
        <p:nvCxnSpPr>
          <p:cNvPr id="95" name="직선 연결선 32">
            <a:extLst>
              <a:ext uri="{FF2B5EF4-FFF2-40B4-BE49-F238E27FC236}">
                <a16:creationId xmlns:a16="http://schemas.microsoft.com/office/drawing/2014/main" id="{B916373B-9DD7-D5B8-882F-24FE2966C7D5}"/>
              </a:ext>
            </a:extLst>
          </p:cNvPr>
          <p:cNvCxnSpPr/>
          <p:nvPr/>
        </p:nvCxnSpPr>
        <p:spPr>
          <a:xfrm>
            <a:off x="6416796" y="5347661"/>
            <a:ext cx="34457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B0F3AD2-6250-C2A7-2F5B-287922B64242}"/>
              </a:ext>
            </a:extLst>
          </p:cNvPr>
          <p:cNvSpPr txBox="1"/>
          <p:nvPr/>
        </p:nvSpPr>
        <p:spPr>
          <a:xfrm>
            <a:off x="6416796" y="4806117"/>
            <a:ext cx="456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Acknowledgement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40CE647-AF46-BA7A-57F2-04FCCD6F5924}"/>
              </a:ext>
            </a:extLst>
          </p:cNvPr>
          <p:cNvSpPr txBox="1"/>
          <p:nvPr/>
        </p:nvSpPr>
        <p:spPr>
          <a:xfrm>
            <a:off x="850626" y="5025372"/>
            <a:ext cx="503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- Training method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798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859174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Reward shaping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602483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KakaoTalk_Video_2022-06-18-23-54-22" descr="KakaoTalk_Video_2022-06-18-23-54-22">
            <a:hlinkClick r:id="" action="ppaction://media"/>
            <a:extLst>
              <a:ext uri="{FF2B5EF4-FFF2-40B4-BE49-F238E27FC236}">
                <a16:creationId xmlns:a16="http://schemas.microsoft.com/office/drawing/2014/main" id="{0D1B9D68-1BB2-79F6-099A-A3449DE9A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3381" y="1984664"/>
            <a:ext cx="4623957" cy="2600976"/>
          </a:xfrm>
          <a:prstGeom prst="rect">
            <a:avLst/>
          </a:prstGeom>
        </p:spPr>
      </p:pic>
      <p:pic>
        <p:nvPicPr>
          <p:cNvPr id="3" name="KakaoTalk_Video_2022-06-18-23-54-50" descr="KakaoTalk_Video_2022-06-18-23-54-50">
            <a:hlinkClick r:id="" action="ppaction://media"/>
            <a:extLst>
              <a:ext uri="{FF2B5EF4-FFF2-40B4-BE49-F238E27FC236}">
                <a16:creationId xmlns:a16="http://schemas.microsoft.com/office/drawing/2014/main" id="{A678B4D6-1B60-246F-F4AE-C3798F291F1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4662" y="1984664"/>
            <a:ext cx="4623957" cy="2600976"/>
          </a:xfrm>
          <a:prstGeom prst="rect">
            <a:avLst/>
          </a:prstGeom>
        </p:spPr>
      </p:pic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86F9010-371E-3CDA-CCF7-D2DE665F70D5}"/>
              </a:ext>
            </a:extLst>
          </p:cNvPr>
          <p:cNvCxnSpPr>
            <a:cxnSpLocks/>
          </p:cNvCxnSpPr>
          <p:nvPr/>
        </p:nvCxnSpPr>
        <p:spPr>
          <a:xfrm>
            <a:off x="6096000" y="1984664"/>
            <a:ext cx="0" cy="353290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4C955F-2B17-6BA0-89FE-8E880A008ABA}"/>
              </a:ext>
            </a:extLst>
          </p:cNvPr>
          <p:cNvSpPr txBox="1"/>
          <p:nvPr/>
        </p:nvSpPr>
        <p:spPr>
          <a:xfrm>
            <a:off x="1153470" y="4742647"/>
            <a:ext cx="390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20% modified, 80% default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220D09-894A-3234-6645-CE7BF6AAD56F}"/>
              </a:ext>
            </a:extLst>
          </p:cNvPr>
          <p:cNvSpPr txBox="1"/>
          <p:nvPr/>
        </p:nvSpPr>
        <p:spPr>
          <a:xfrm>
            <a:off x="7395901" y="4742647"/>
            <a:ext cx="3903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80% modified, 20% default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3D2AD0-AF67-5E03-14CF-DBBA533073B2}"/>
              </a:ext>
            </a:extLst>
          </p:cNvPr>
          <p:cNvSpPr txBox="1"/>
          <p:nvPr/>
        </p:nvSpPr>
        <p:spPr>
          <a:xfrm>
            <a:off x="242724" y="5853128"/>
            <a:ext cx="117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7D96"/>
                </a:solidFill>
                <a:latin typeface="Raleway Thin" panose="020B0203030101060003" pitchFamily="34" charset="0"/>
              </a:rPr>
              <a:t>Showed clear trend of overfitting to easy-to-get reward!</a:t>
            </a:r>
            <a:endParaRPr lang="en-US" altLang="ko-KR" sz="3600" dirty="0">
              <a:solidFill>
                <a:srgbClr val="FF7D96"/>
              </a:solidFill>
              <a:latin typeface="Raleway Thin" panose="020B0203030101060003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A03D3C-4597-9796-4983-17BF0EA7DCDB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37CE8-47F9-BF29-A6B0-2B7B04680C38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74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859174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Reward shaping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602483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5E2016-8C94-38AD-CD21-B1D63A25132A}"/>
              </a:ext>
            </a:extLst>
          </p:cNvPr>
          <p:cNvSpPr/>
          <p:nvPr/>
        </p:nvSpPr>
        <p:spPr>
          <a:xfrm>
            <a:off x="304200" y="2018877"/>
            <a:ext cx="11583600" cy="44425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D95A96-B968-2760-1DEE-FC2C89241747}"/>
              </a:ext>
            </a:extLst>
          </p:cNvPr>
          <p:cNvSpPr txBox="1"/>
          <p:nvPr/>
        </p:nvSpPr>
        <p:spPr>
          <a:xfrm>
            <a:off x="660610" y="2001784"/>
            <a:ext cx="7288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Final Idea : categorizing the rewards </a:t>
            </a:r>
            <a:endParaRPr lang="ko-KR" altLang="en-US" sz="3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6A66C7-2A24-1D5B-369A-DC76819A3F2E}"/>
              </a:ext>
            </a:extLst>
          </p:cNvPr>
          <p:cNvGrpSpPr/>
          <p:nvPr/>
        </p:nvGrpSpPr>
        <p:grpSpPr>
          <a:xfrm>
            <a:off x="695407" y="2772300"/>
            <a:ext cx="201473" cy="201473"/>
            <a:chOff x="7164636" y="3823861"/>
            <a:chExt cx="201473" cy="201473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EEEADFE-5FFD-BE8C-1FBC-66D55B31BC2A}"/>
                </a:ext>
              </a:extLst>
            </p:cNvPr>
            <p:cNvSpPr/>
            <p:nvPr/>
          </p:nvSpPr>
          <p:spPr>
            <a:xfrm>
              <a:off x="7194280" y="3853506"/>
              <a:ext cx="142184" cy="142184"/>
            </a:xfrm>
            <a:prstGeom prst="ellipse">
              <a:avLst/>
            </a:prstGeom>
            <a:solidFill>
              <a:srgbClr val="FF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9C1F971-117E-855A-06E3-8C3D71EA07F2}"/>
                </a:ext>
              </a:extLst>
            </p:cNvPr>
            <p:cNvSpPr/>
            <p:nvPr/>
          </p:nvSpPr>
          <p:spPr>
            <a:xfrm>
              <a:off x="7164636" y="3823861"/>
              <a:ext cx="201473" cy="201473"/>
            </a:xfrm>
            <a:prstGeom prst="ellipse">
              <a:avLst/>
            </a:prstGeom>
            <a:noFill/>
            <a:ln>
              <a:solidFill>
                <a:srgbClr val="FF2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27C2D9-022B-E52A-1C9B-E7278F1B6A59}"/>
              </a:ext>
            </a:extLst>
          </p:cNvPr>
          <p:cNvSpPr txBox="1"/>
          <p:nvPr/>
        </p:nvSpPr>
        <p:spPr>
          <a:xfrm>
            <a:off x="919648" y="2703759"/>
            <a:ext cx="213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Core reward</a:t>
            </a:r>
            <a:endParaRPr lang="ko-KR" altLang="en-US" sz="1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7431E8-8CB6-E5CF-A6C5-53909EF84A47}"/>
              </a:ext>
            </a:extLst>
          </p:cNvPr>
          <p:cNvSpPr/>
          <p:nvPr/>
        </p:nvSpPr>
        <p:spPr>
          <a:xfrm>
            <a:off x="11516789" y="2072753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21">
            <a:extLst>
              <a:ext uri="{FF2B5EF4-FFF2-40B4-BE49-F238E27FC236}">
                <a16:creationId xmlns:a16="http://schemas.microsoft.com/office/drawing/2014/main" id="{77AE308B-3128-7093-056D-A5E9B5B05B3F}"/>
              </a:ext>
            </a:extLst>
          </p:cNvPr>
          <p:cNvCxnSpPr/>
          <p:nvPr/>
        </p:nvCxnSpPr>
        <p:spPr>
          <a:xfrm>
            <a:off x="11558097" y="2118507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22">
            <a:extLst>
              <a:ext uri="{FF2B5EF4-FFF2-40B4-BE49-F238E27FC236}">
                <a16:creationId xmlns:a16="http://schemas.microsoft.com/office/drawing/2014/main" id="{9980F6CC-0587-2B55-3270-8828031B433B}"/>
              </a:ext>
            </a:extLst>
          </p:cNvPr>
          <p:cNvCxnSpPr/>
          <p:nvPr/>
        </p:nvCxnSpPr>
        <p:spPr>
          <a:xfrm flipH="1">
            <a:off x="11574005" y="2112432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29642DC-97B5-9E40-2619-1DC17CC933B6}"/>
              </a:ext>
            </a:extLst>
          </p:cNvPr>
          <p:cNvSpPr txBox="1"/>
          <p:nvPr/>
        </p:nvSpPr>
        <p:spPr>
          <a:xfrm>
            <a:off x="919648" y="3004398"/>
            <a:ext cx="6481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Rewards for undoubtedly good/bad behaviors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F955DB-A30D-966D-0E6D-5D70A522840F}"/>
              </a:ext>
            </a:extLst>
          </p:cNvPr>
          <p:cNvSpPr txBox="1"/>
          <p:nvPr/>
        </p:nvSpPr>
        <p:spPr>
          <a:xfrm>
            <a:off x="695407" y="3515049"/>
            <a:ext cx="100591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Scoring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Win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Yellow card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Steal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Out of bounds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Defensive position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Shooting near opponent penalty box</a:t>
            </a: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Giving up corner-kick/penalty-kick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F477B7-E5AF-FDFB-67CD-74B468FC065D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901A9-F106-66B2-14CD-7891AA46CAE0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206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859174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Reward shaping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602483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5E2016-8C94-38AD-CD21-B1D63A25132A}"/>
              </a:ext>
            </a:extLst>
          </p:cNvPr>
          <p:cNvSpPr/>
          <p:nvPr/>
        </p:nvSpPr>
        <p:spPr>
          <a:xfrm>
            <a:off x="304200" y="2018877"/>
            <a:ext cx="11583600" cy="44425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D95A96-B968-2760-1DEE-FC2C89241747}"/>
              </a:ext>
            </a:extLst>
          </p:cNvPr>
          <p:cNvSpPr txBox="1"/>
          <p:nvPr/>
        </p:nvSpPr>
        <p:spPr>
          <a:xfrm>
            <a:off x="660610" y="2001784"/>
            <a:ext cx="7288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Final Idea : categorizing the rewards </a:t>
            </a:r>
            <a:endParaRPr lang="ko-KR" altLang="en-US" sz="3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76A66C7-2A24-1D5B-369A-DC76819A3F2E}"/>
              </a:ext>
            </a:extLst>
          </p:cNvPr>
          <p:cNvGrpSpPr/>
          <p:nvPr/>
        </p:nvGrpSpPr>
        <p:grpSpPr>
          <a:xfrm>
            <a:off x="695407" y="2772300"/>
            <a:ext cx="201473" cy="201473"/>
            <a:chOff x="7164636" y="3823861"/>
            <a:chExt cx="201473" cy="201473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EEEADFE-5FFD-BE8C-1FBC-66D55B31BC2A}"/>
                </a:ext>
              </a:extLst>
            </p:cNvPr>
            <p:cNvSpPr/>
            <p:nvPr/>
          </p:nvSpPr>
          <p:spPr>
            <a:xfrm>
              <a:off x="7194280" y="3853506"/>
              <a:ext cx="142184" cy="142184"/>
            </a:xfrm>
            <a:prstGeom prst="ellipse">
              <a:avLst/>
            </a:prstGeom>
            <a:solidFill>
              <a:srgbClr val="FF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9C1F971-117E-855A-06E3-8C3D71EA07F2}"/>
                </a:ext>
              </a:extLst>
            </p:cNvPr>
            <p:cNvSpPr/>
            <p:nvPr/>
          </p:nvSpPr>
          <p:spPr>
            <a:xfrm>
              <a:off x="7164636" y="3823861"/>
              <a:ext cx="201473" cy="201473"/>
            </a:xfrm>
            <a:prstGeom prst="ellipse">
              <a:avLst/>
            </a:prstGeom>
            <a:noFill/>
            <a:ln>
              <a:solidFill>
                <a:srgbClr val="FF2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27C2D9-022B-E52A-1C9B-E7278F1B6A59}"/>
              </a:ext>
            </a:extLst>
          </p:cNvPr>
          <p:cNvSpPr txBox="1"/>
          <p:nvPr/>
        </p:nvSpPr>
        <p:spPr>
          <a:xfrm>
            <a:off x="919648" y="2703759"/>
            <a:ext cx="213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Non-core reward</a:t>
            </a:r>
            <a:endParaRPr lang="ko-KR" altLang="en-US" sz="1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B7431E8-8CB6-E5CF-A6C5-53909EF84A47}"/>
              </a:ext>
            </a:extLst>
          </p:cNvPr>
          <p:cNvSpPr/>
          <p:nvPr/>
        </p:nvSpPr>
        <p:spPr>
          <a:xfrm>
            <a:off x="11516789" y="2072753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21">
            <a:extLst>
              <a:ext uri="{FF2B5EF4-FFF2-40B4-BE49-F238E27FC236}">
                <a16:creationId xmlns:a16="http://schemas.microsoft.com/office/drawing/2014/main" id="{77AE308B-3128-7093-056D-A5E9B5B05B3F}"/>
              </a:ext>
            </a:extLst>
          </p:cNvPr>
          <p:cNvCxnSpPr/>
          <p:nvPr/>
        </p:nvCxnSpPr>
        <p:spPr>
          <a:xfrm>
            <a:off x="11558097" y="2118507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22">
            <a:extLst>
              <a:ext uri="{FF2B5EF4-FFF2-40B4-BE49-F238E27FC236}">
                <a16:creationId xmlns:a16="http://schemas.microsoft.com/office/drawing/2014/main" id="{9980F6CC-0587-2B55-3270-8828031B433B}"/>
              </a:ext>
            </a:extLst>
          </p:cNvPr>
          <p:cNvCxnSpPr/>
          <p:nvPr/>
        </p:nvCxnSpPr>
        <p:spPr>
          <a:xfrm flipH="1">
            <a:off x="11574005" y="2112432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29642DC-97B5-9E40-2619-1DC17CC933B6}"/>
              </a:ext>
            </a:extLst>
          </p:cNvPr>
          <p:cNvSpPr txBox="1"/>
          <p:nvPr/>
        </p:nvSpPr>
        <p:spPr>
          <a:xfrm>
            <a:off x="919647" y="3004398"/>
            <a:ext cx="10654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Rewards for behaviors that is not absolutely good or bad but behaviors that we want the agent to have or not have</a:t>
            </a: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Divided based on the difficulty of training the agent to such behaviors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B66DBE-22C2-FA0E-7CD2-13798CA96234}"/>
              </a:ext>
            </a:extLst>
          </p:cNvPr>
          <p:cNvGrpSpPr/>
          <p:nvPr/>
        </p:nvGrpSpPr>
        <p:grpSpPr>
          <a:xfrm>
            <a:off x="695407" y="3947429"/>
            <a:ext cx="4125975" cy="1756294"/>
            <a:chOff x="695407" y="3947429"/>
            <a:chExt cx="4125975" cy="175629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6DF2461-0CB7-93D9-7823-24D2E332FF04}"/>
                </a:ext>
              </a:extLst>
            </p:cNvPr>
            <p:cNvGrpSpPr/>
            <p:nvPr/>
          </p:nvGrpSpPr>
          <p:grpSpPr>
            <a:xfrm>
              <a:off x="725051" y="4015970"/>
              <a:ext cx="201473" cy="201473"/>
              <a:chOff x="7164636" y="3823861"/>
              <a:chExt cx="201473" cy="2014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9A720DB-76E5-AAAB-3D49-03CDF41D708D}"/>
                  </a:ext>
                </a:extLst>
              </p:cNvPr>
              <p:cNvSpPr/>
              <p:nvPr/>
            </p:nvSpPr>
            <p:spPr>
              <a:xfrm>
                <a:off x="7194280" y="3853506"/>
                <a:ext cx="142184" cy="142184"/>
              </a:xfrm>
              <a:prstGeom prst="ellipse">
                <a:avLst/>
              </a:prstGeom>
              <a:solidFill>
                <a:srgbClr val="FF2C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FAB9E506-5187-A035-B7D2-8CE21189C2BB}"/>
                  </a:ext>
                </a:extLst>
              </p:cNvPr>
              <p:cNvSpPr/>
              <p:nvPr/>
            </p:nvSpPr>
            <p:spPr>
              <a:xfrm>
                <a:off x="7164636" y="3823861"/>
                <a:ext cx="201473" cy="201473"/>
              </a:xfrm>
              <a:prstGeom prst="ellipse">
                <a:avLst/>
              </a:prstGeom>
              <a:noFill/>
              <a:ln>
                <a:solidFill>
                  <a:srgbClr val="FF2C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4E7C75-DD6A-4A16-1597-17BD23D05DE7}"/>
                </a:ext>
              </a:extLst>
            </p:cNvPr>
            <p:cNvSpPr txBox="1"/>
            <p:nvPr/>
          </p:nvSpPr>
          <p:spPr>
            <a:xfrm>
              <a:off x="949292" y="3947429"/>
              <a:ext cx="21361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FF2C55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Easy reward</a:t>
              </a:r>
              <a:endParaRPr lang="ko-KR" altLang="en-US" sz="1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5475A8-8A09-630E-E265-8912CEC53E66}"/>
                </a:ext>
              </a:extLst>
            </p:cNvPr>
            <p:cNvSpPr txBox="1"/>
            <p:nvPr/>
          </p:nvSpPr>
          <p:spPr>
            <a:xfrm>
              <a:off x="695407" y="4410168"/>
              <a:ext cx="4125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Ball position(without zero-sum)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Passing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C1FF0C-840C-67F2-014C-AAE808788BCC}"/>
                </a:ext>
              </a:extLst>
            </p:cNvPr>
            <p:cNvSpPr txBox="1"/>
            <p:nvPr/>
          </p:nvSpPr>
          <p:spPr>
            <a:xfrm>
              <a:off x="725051" y="5118948"/>
              <a:ext cx="32027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To encourage to move the ball forward &amp; pass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2F249D-B4B4-1937-2229-46DFC86A19A6}"/>
              </a:ext>
            </a:extLst>
          </p:cNvPr>
          <p:cNvGrpSpPr/>
          <p:nvPr/>
        </p:nvGrpSpPr>
        <p:grpSpPr>
          <a:xfrm>
            <a:off x="4084131" y="3949137"/>
            <a:ext cx="4125975" cy="1998275"/>
            <a:chOff x="4084131" y="3949137"/>
            <a:chExt cx="4125975" cy="199827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BC9316A-1D77-1190-84E0-209B7F76625E}"/>
                </a:ext>
              </a:extLst>
            </p:cNvPr>
            <p:cNvGrpSpPr/>
            <p:nvPr/>
          </p:nvGrpSpPr>
          <p:grpSpPr>
            <a:xfrm>
              <a:off x="4113775" y="4017678"/>
              <a:ext cx="201473" cy="201473"/>
              <a:chOff x="7164636" y="3823861"/>
              <a:chExt cx="201473" cy="201473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731BDE40-2F05-E4A5-7EFD-B5C769C286F0}"/>
                  </a:ext>
                </a:extLst>
              </p:cNvPr>
              <p:cNvSpPr/>
              <p:nvPr/>
            </p:nvSpPr>
            <p:spPr>
              <a:xfrm>
                <a:off x="7194280" y="3853506"/>
                <a:ext cx="142184" cy="142184"/>
              </a:xfrm>
              <a:prstGeom prst="ellipse">
                <a:avLst/>
              </a:prstGeom>
              <a:solidFill>
                <a:srgbClr val="FF2C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165C83AE-6F16-2046-E72F-F9A976E42BD8}"/>
                  </a:ext>
                </a:extLst>
              </p:cNvPr>
              <p:cNvSpPr/>
              <p:nvPr/>
            </p:nvSpPr>
            <p:spPr>
              <a:xfrm>
                <a:off x="7164636" y="3823861"/>
                <a:ext cx="201473" cy="201473"/>
              </a:xfrm>
              <a:prstGeom prst="ellipse">
                <a:avLst/>
              </a:prstGeom>
              <a:noFill/>
              <a:ln>
                <a:solidFill>
                  <a:srgbClr val="FF2C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3762FD-6792-B47E-EDC1-DA39FDC02EA3}"/>
                </a:ext>
              </a:extLst>
            </p:cNvPr>
            <p:cNvSpPr txBox="1"/>
            <p:nvPr/>
          </p:nvSpPr>
          <p:spPr>
            <a:xfrm>
              <a:off x="4338016" y="3949137"/>
              <a:ext cx="21361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FF2C55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Medium reward</a:t>
              </a:r>
              <a:endParaRPr lang="ko-KR" altLang="en-US" sz="1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48AC28-3E34-F211-91A0-6305410B95EB}"/>
                </a:ext>
              </a:extLst>
            </p:cNvPr>
            <p:cNvSpPr txBox="1"/>
            <p:nvPr/>
          </p:nvSpPr>
          <p:spPr>
            <a:xfrm>
              <a:off x="4084131" y="4411876"/>
              <a:ext cx="4125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Shooting from further range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Slide when in defensive position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2D15A4-ED76-7C2A-8263-7C23B3FB8C3D}"/>
                </a:ext>
              </a:extLst>
            </p:cNvPr>
            <p:cNvSpPr txBox="1"/>
            <p:nvPr/>
          </p:nvSpPr>
          <p:spPr>
            <a:xfrm>
              <a:off x="4113775" y="5116415"/>
              <a:ext cx="32027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To encourage shooting and performing slide action when defending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FC2684-AE21-FF9F-A598-E3A7232589D6}"/>
              </a:ext>
            </a:extLst>
          </p:cNvPr>
          <p:cNvGrpSpPr/>
          <p:nvPr/>
        </p:nvGrpSpPr>
        <p:grpSpPr>
          <a:xfrm>
            <a:off x="7726740" y="3951850"/>
            <a:ext cx="4125975" cy="1753761"/>
            <a:chOff x="7726740" y="3951850"/>
            <a:chExt cx="4125975" cy="1753761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5D98F35-F865-9904-A2CD-50A86AB0D7E0}"/>
                </a:ext>
              </a:extLst>
            </p:cNvPr>
            <p:cNvGrpSpPr/>
            <p:nvPr/>
          </p:nvGrpSpPr>
          <p:grpSpPr>
            <a:xfrm>
              <a:off x="7756384" y="4020391"/>
              <a:ext cx="201473" cy="201473"/>
              <a:chOff x="7164636" y="3823861"/>
              <a:chExt cx="201473" cy="201473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DA7B5E30-EA82-B952-F61D-C314BB7375E2}"/>
                  </a:ext>
                </a:extLst>
              </p:cNvPr>
              <p:cNvSpPr/>
              <p:nvPr/>
            </p:nvSpPr>
            <p:spPr>
              <a:xfrm>
                <a:off x="7194280" y="3853506"/>
                <a:ext cx="142184" cy="142184"/>
              </a:xfrm>
              <a:prstGeom prst="ellipse">
                <a:avLst/>
              </a:prstGeom>
              <a:solidFill>
                <a:srgbClr val="FF2C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0E79DA19-2986-E60C-31EA-4EC4B6E1BE98}"/>
                  </a:ext>
                </a:extLst>
              </p:cNvPr>
              <p:cNvSpPr/>
              <p:nvPr/>
            </p:nvSpPr>
            <p:spPr>
              <a:xfrm>
                <a:off x="7164636" y="3823861"/>
                <a:ext cx="201473" cy="201473"/>
              </a:xfrm>
              <a:prstGeom prst="ellipse">
                <a:avLst/>
              </a:prstGeom>
              <a:noFill/>
              <a:ln>
                <a:solidFill>
                  <a:srgbClr val="FF2C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A86E16-4382-F1AC-6487-822A62DE7E09}"/>
                </a:ext>
              </a:extLst>
            </p:cNvPr>
            <p:cNvSpPr txBox="1"/>
            <p:nvPr/>
          </p:nvSpPr>
          <p:spPr>
            <a:xfrm>
              <a:off x="7980625" y="3951850"/>
              <a:ext cx="21361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spc="-150" dirty="0">
                  <a:solidFill>
                    <a:srgbClr val="FF2C55"/>
                  </a:solidFill>
                  <a:latin typeface="나눔고딕 Light" panose="020D0904000000000000" pitchFamily="50" charset="-127"/>
                  <a:ea typeface="나눔고딕 Light" panose="020D0904000000000000" pitchFamily="50" charset="-127"/>
                </a:rPr>
                <a:t>Hard reward</a:t>
              </a:r>
              <a:endParaRPr lang="ko-KR" altLang="en-US" sz="1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AE2AA93-50AD-4512-8497-16CC6E218B40}"/>
                </a:ext>
              </a:extLst>
            </p:cNvPr>
            <p:cNvSpPr txBox="1"/>
            <p:nvPr/>
          </p:nvSpPr>
          <p:spPr>
            <a:xfrm>
              <a:off x="7726740" y="4414589"/>
              <a:ext cx="41259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Shooting from further range</a:t>
              </a:r>
            </a:p>
            <a:p>
              <a:pPr marL="342900" indent="-342900">
                <a:buAutoNum type="arabicPeriod"/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Crossing the ball at corner-near area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8010AB-D3B7-84BC-A10B-9AFF3409A5F5}"/>
                </a:ext>
              </a:extLst>
            </p:cNvPr>
            <p:cNvSpPr txBox="1"/>
            <p:nvPr/>
          </p:nvSpPr>
          <p:spPr>
            <a:xfrm>
              <a:off x="7786028" y="5120836"/>
              <a:ext cx="3602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To encourage shooting and crossing the ball at corner-near area</a:t>
              </a: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4804861-485A-63DA-20FC-443286C870AB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DBC464-4B13-1334-6378-25D24E9C00A2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97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859174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Training method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602483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AE8C48-8B95-8B45-0D8D-D5D3331FA8B7}"/>
              </a:ext>
            </a:extLst>
          </p:cNvPr>
          <p:cNvSpPr txBox="1"/>
          <p:nvPr/>
        </p:nvSpPr>
        <p:spPr>
          <a:xfrm>
            <a:off x="242724" y="1978108"/>
            <a:ext cx="9337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SemiBold" panose="020B0703030101060003" pitchFamily="34" charset="0"/>
                <a:ea typeface="나눔고딕 Light" panose="020D0904000000000000" pitchFamily="50" charset="-127"/>
              </a:rPr>
              <a:t>1. Sequential learning with reward shaping vs easy opponent 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Raleway SemiBold" panose="020B0703030101060003" pitchFamily="34" charset="0"/>
              <a:ea typeface="나눔고딕 Light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4820D7-936C-7C40-D4E7-F23580DFCDF7}"/>
              </a:ext>
            </a:extLst>
          </p:cNvPr>
          <p:cNvSpPr txBox="1"/>
          <p:nvPr/>
        </p:nvSpPr>
        <p:spPr>
          <a:xfrm>
            <a:off x="386590" y="2439773"/>
            <a:ext cx="11562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[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Core+easy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] reward (0.5M) → [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Core+medium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] reward (1.5M) → [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Core+hard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] reward (2M)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pic>
        <p:nvPicPr>
          <p:cNvPr id="3" name="KakaoTalk_Video_2022-06-19-00-27-25" descr="KakaoTalk_Video_2022-06-19-00-27-25">
            <a:hlinkClick r:id="" action="ppaction://media"/>
            <a:extLst>
              <a:ext uri="{FF2B5EF4-FFF2-40B4-BE49-F238E27FC236}">
                <a16:creationId xmlns:a16="http://schemas.microsoft.com/office/drawing/2014/main" id="{988E5BA2-1D73-8276-0106-D9639A81BE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2725" y="3301548"/>
            <a:ext cx="3736994" cy="2102059"/>
          </a:xfrm>
          <a:prstGeom prst="rect">
            <a:avLst/>
          </a:prstGeom>
        </p:spPr>
      </p:pic>
      <p:pic>
        <p:nvPicPr>
          <p:cNvPr id="17" name="KakaoTalk_Video_2022-06-19-00-27-45" descr="KakaoTalk_Video_2022-06-19-00-27-45">
            <a:hlinkClick r:id="" action="ppaction://media"/>
            <a:extLst>
              <a:ext uri="{FF2B5EF4-FFF2-40B4-BE49-F238E27FC236}">
                <a16:creationId xmlns:a16="http://schemas.microsoft.com/office/drawing/2014/main" id="{CEF23141-AD1F-2BD9-70F0-0020CD30E27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18517" y="3301548"/>
            <a:ext cx="3736995" cy="2102060"/>
          </a:xfrm>
          <a:prstGeom prst="rect">
            <a:avLst/>
          </a:prstGeom>
        </p:spPr>
      </p:pic>
      <p:pic>
        <p:nvPicPr>
          <p:cNvPr id="18" name="KakaoTalk_Video_2022-06-19-00-28-07" descr="KakaoTalk_Video_2022-06-19-00-28-07">
            <a:hlinkClick r:id="" action="ppaction://media"/>
            <a:extLst>
              <a:ext uri="{FF2B5EF4-FFF2-40B4-BE49-F238E27FC236}">
                <a16:creationId xmlns:a16="http://schemas.microsoft.com/office/drawing/2014/main" id="{CC878170-4F70-F2A3-559F-F8877CA5C25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94311" y="3301548"/>
            <a:ext cx="3736994" cy="210205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7F92670-BA8C-E6EB-9C2E-AB5BAE763501}"/>
              </a:ext>
            </a:extLst>
          </p:cNvPr>
          <p:cNvSpPr txBox="1"/>
          <p:nvPr/>
        </p:nvSpPr>
        <p:spPr>
          <a:xfrm>
            <a:off x="377619" y="5403607"/>
            <a:ext cx="346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After [</a:t>
            </a:r>
            <a:r>
              <a:rPr lang="en-US" altLang="ko-K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core+easy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]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AC5E5B-0116-7DE8-04C4-B6269C7080EE}"/>
              </a:ext>
            </a:extLst>
          </p:cNvPr>
          <p:cNvSpPr txBox="1"/>
          <p:nvPr/>
        </p:nvSpPr>
        <p:spPr>
          <a:xfrm>
            <a:off x="4362397" y="5403606"/>
            <a:ext cx="346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After [</a:t>
            </a:r>
            <a:r>
              <a:rPr lang="en-US" altLang="ko-K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core+medium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]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A08DE7-868D-FD91-AAF8-90543B17542A}"/>
              </a:ext>
            </a:extLst>
          </p:cNvPr>
          <p:cNvSpPr txBox="1"/>
          <p:nvPr/>
        </p:nvSpPr>
        <p:spPr>
          <a:xfrm>
            <a:off x="8329204" y="5403605"/>
            <a:ext cx="346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After [</a:t>
            </a:r>
            <a:r>
              <a:rPr lang="en-US" altLang="ko-K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core+hard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]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4A1D4E-025C-7033-FF6E-A5499190AA98}"/>
              </a:ext>
            </a:extLst>
          </p:cNvPr>
          <p:cNvSpPr txBox="1"/>
          <p:nvPr/>
        </p:nvSpPr>
        <p:spPr>
          <a:xfrm>
            <a:off x="3385556" y="5998826"/>
            <a:ext cx="821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FF7D96"/>
                </a:solidFill>
                <a:latin typeface="Raleway Thin" panose="020B0203030101060003" pitchFamily="34" charset="0"/>
              </a:rPr>
              <a:t>Shows the behavior we want to see!</a:t>
            </a:r>
            <a:endParaRPr lang="en-US" altLang="ko-KR" sz="3600" dirty="0">
              <a:solidFill>
                <a:srgbClr val="FF7D96"/>
              </a:solidFill>
              <a:latin typeface="Raleway Thin" panose="020B0203030101060003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4ABEE7-B1DB-8668-EE3A-8BD4CBE81E8D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7EAB61-F4AD-7E28-91DD-1BDB074FBF71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83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7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33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Implementation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7CAF99-0709-67D9-CB1A-F1329CE00DBE}"/>
              </a:ext>
            </a:extLst>
          </p:cNvPr>
          <p:cNvSpPr txBox="1"/>
          <p:nvPr/>
        </p:nvSpPr>
        <p:spPr>
          <a:xfrm>
            <a:off x="226928" y="859174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Training method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49" name="직선 연결선 16">
            <a:extLst>
              <a:ext uri="{FF2B5EF4-FFF2-40B4-BE49-F238E27FC236}">
                <a16:creationId xmlns:a16="http://schemas.microsoft.com/office/drawing/2014/main" id="{B604280C-6C9C-E171-6C54-A9345AF44FE3}"/>
              </a:ext>
            </a:extLst>
          </p:cNvPr>
          <p:cNvCxnSpPr>
            <a:cxnSpLocks/>
          </p:cNvCxnSpPr>
          <p:nvPr/>
        </p:nvCxnSpPr>
        <p:spPr>
          <a:xfrm>
            <a:off x="226928" y="1602483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CC59EA3-10F6-1C80-7A36-4A2471CB977E}"/>
              </a:ext>
            </a:extLst>
          </p:cNvPr>
          <p:cNvSpPr txBox="1"/>
          <p:nvPr/>
        </p:nvSpPr>
        <p:spPr>
          <a:xfrm>
            <a:off x="242724" y="1978108"/>
            <a:ext cx="776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SemiBold" panose="020B0703030101060003" pitchFamily="34" charset="0"/>
                <a:ea typeface="나눔고딕 Light" panose="020D0904000000000000" pitchFamily="50" charset="-127"/>
              </a:rPr>
              <a:t>2. Training in specific situation to adopt tactical movement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Raleway SemiBold" panose="020B0703030101060003" pitchFamily="34" charset="0"/>
              <a:ea typeface="나눔고딕 Light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B851C9-A9B6-11B2-0487-214EA3342053}"/>
              </a:ext>
            </a:extLst>
          </p:cNvPr>
          <p:cNvSpPr txBox="1"/>
          <p:nvPr/>
        </p:nvSpPr>
        <p:spPr>
          <a:xfrm>
            <a:off x="386590" y="2439205"/>
            <a:ext cx="11562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It was hard for agent to show tactical movements in football just by training in 11 vs 11 environment</a:t>
            </a: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We trained the agent in a specific situation to learn how to behave in that strategical moment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pic>
        <p:nvPicPr>
          <p:cNvPr id="2" name="KakaoTalk_Video_2022-06-18-22-52-52" descr="KakaoTalk_Video_2022-06-18-22-52-52">
            <a:hlinkClick r:id="" action="ppaction://media"/>
            <a:extLst>
              <a:ext uri="{FF2B5EF4-FFF2-40B4-BE49-F238E27FC236}">
                <a16:creationId xmlns:a16="http://schemas.microsoft.com/office/drawing/2014/main" id="{9AC2EF48-F9DD-2AA3-8C15-7CDB1681B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872" y="3423300"/>
            <a:ext cx="4067173" cy="228778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91905E-BC09-99EF-4866-B6524205225A}"/>
              </a:ext>
            </a:extLst>
          </p:cNvPr>
          <p:cNvGrpSpPr/>
          <p:nvPr/>
        </p:nvGrpSpPr>
        <p:grpSpPr>
          <a:xfrm>
            <a:off x="4881111" y="3518382"/>
            <a:ext cx="201473" cy="201473"/>
            <a:chOff x="7164636" y="3823861"/>
            <a:chExt cx="201473" cy="20147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601D97F-5EB5-43E7-907A-C8588507AE0F}"/>
                </a:ext>
              </a:extLst>
            </p:cNvPr>
            <p:cNvSpPr/>
            <p:nvPr/>
          </p:nvSpPr>
          <p:spPr>
            <a:xfrm>
              <a:off x="7194280" y="3853506"/>
              <a:ext cx="142184" cy="142184"/>
            </a:xfrm>
            <a:prstGeom prst="ellipse">
              <a:avLst/>
            </a:prstGeom>
            <a:solidFill>
              <a:srgbClr val="FF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599B572-5AFF-31A9-D280-86885AD2F1A5}"/>
                </a:ext>
              </a:extLst>
            </p:cNvPr>
            <p:cNvSpPr/>
            <p:nvPr/>
          </p:nvSpPr>
          <p:spPr>
            <a:xfrm>
              <a:off x="7164636" y="3823861"/>
              <a:ext cx="201473" cy="201473"/>
            </a:xfrm>
            <a:prstGeom prst="ellipse">
              <a:avLst/>
            </a:prstGeom>
            <a:noFill/>
            <a:ln>
              <a:solidFill>
                <a:srgbClr val="FF2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7C3A10C-874C-5216-1DB0-738C89F83DE8}"/>
              </a:ext>
            </a:extLst>
          </p:cNvPr>
          <p:cNvSpPr txBox="1"/>
          <p:nvPr/>
        </p:nvSpPr>
        <p:spPr>
          <a:xfrm>
            <a:off x="5105351" y="3423300"/>
            <a:ext cx="334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Football academy : Easy counter-attack</a:t>
            </a:r>
            <a:endParaRPr lang="ko-KR" altLang="en-US" sz="1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AF90B5-DD05-39C3-E825-3248D247F8BF}"/>
              </a:ext>
            </a:extLst>
          </p:cNvPr>
          <p:cNvSpPr txBox="1"/>
          <p:nvPr/>
        </p:nvSpPr>
        <p:spPr>
          <a:xfrm>
            <a:off x="5036319" y="3749500"/>
            <a:ext cx="7027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4 versus 1 counter-attack with keeper; all the remaining players of both teams run back towards the ball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068301-F610-35E0-80CE-48624CBEA101}"/>
              </a:ext>
            </a:extLst>
          </p:cNvPr>
          <p:cNvSpPr txBox="1"/>
          <p:nvPr/>
        </p:nvSpPr>
        <p:spPr>
          <a:xfrm>
            <a:off x="5036319" y="4567192"/>
            <a:ext cx="7027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Trained for additional 1M timestep</a:t>
            </a:r>
          </a:p>
          <a:p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Expected to make the agent more aggressive in the offensive end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9266D9-B896-2E75-0E3B-0949447589F1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C7D5B-84E7-9B54-DC9D-00AFB4A2392F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9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4545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Results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D4D335B-B2F7-1960-7882-AC3C8988B9E5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47B810-413B-F4CE-7765-BD54501C29CF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  <p:pic>
        <p:nvPicPr>
          <p:cNvPr id="2" name="KakaoTalk_Video_2022-06-19-22-03-11" descr="KakaoTalk_Video_2022-06-19-22-03-11">
            <a:hlinkClick r:id="" action="ppaction://media"/>
            <a:extLst>
              <a:ext uri="{FF2B5EF4-FFF2-40B4-BE49-F238E27FC236}">
                <a16:creationId xmlns:a16="http://schemas.microsoft.com/office/drawing/2014/main" id="{F1D4D48F-BA6A-EAB8-B251-47D6C1938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586" y="918957"/>
            <a:ext cx="9984828" cy="561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Results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048520-A6A0-ED27-C624-F42DAC73453A}"/>
              </a:ext>
            </a:extLst>
          </p:cNvPr>
          <p:cNvSpPr txBox="1"/>
          <p:nvPr/>
        </p:nvSpPr>
        <p:spPr>
          <a:xfrm>
            <a:off x="314657" y="5027689"/>
            <a:ext cx="11562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Validation after each training process ended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vs easy opponent(10 games)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11F3B-4284-C476-4FA4-CAE704314172}"/>
              </a:ext>
            </a:extLst>
          </p:cNvPr>
          <p:cNvSpPr txBox="1"/>
          <p:nvPr/>
        </p:nvSpPr>
        <p:spPr>
          <a:xfrm>
            <a:off x="3298681" y="5700582"/>
            <a:ext cx="821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FF7D96"/>
                </a:solidFill>
                <a:latin typeface="Raleway Thin" panose="020B0203030101060003" pitchFamily="34" charset="0"/>
              </a:rPr>
              <a:t>Clearly shows the improvement!</a:t>
            </a:r>
            <a:endParaRPr lang="en-US" altLang="ko-KR" sz="3600" dirty="0">
              <a:solidFill>
                <a:srgbClr val="FF7D96"/>
              </a:solidFill>
              <a:latin typeface="Raleway Thin" panose="020B02030301010600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691B15-84E1-BBF4-6F99-6EAB505955C1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89B49-FD78-0236-C974-043E284B143F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06873D-BB4E-8A56-F46F-43D641869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358" y="995746"/>
            <a:ext cx="4381281" cy="40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82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302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Results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C01A3D-28A6-4FBA-A112-3E6F45289782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861A22-73D2-BE2A-5F5F-2894C0A57A75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4E4CAB-F750-8ACC-F959-586A8F7F5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40" y="1181703"/>
            <a:ext cx="5503718" cy="36691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4242BC-0B04-2FA6-4CA7-ED6AE69E787F}"/>
              </a:ext>
            </a:extLst>
          </p:cNvPr>
          <p:cNvSpPr txBox="1"/>
          <p:nvPr/>
        </p:nvSpPr>
        <p:spPr>
          <a:xfrm>
            <a:off x="314657" y="5027689"/>
            <a:ext cx="11562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Validation versus various opponents(10 games)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2A11D-CB6F-C4C2-C9F0-A1FC51E32595}"/>
              </a:ext>
            </a:extLst>
          </p:cNvPr>
          <p:cNvSpPr txBox="1"/>
          <p:nvPr/>
        </p:nvSpPr>
        <p:spPr>
          <a:xfrm>
            <a:off x="2182091" y="5700582"/>
            <a:ext cx="9334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FF7D96"/>
                </a:solidFill>
                <a:latin typeface="Raleway Thin" panose="020B0203030101060003" pitchFamily="34" charset="0"/>
              </a:rPr>
              <a:t>Great performance after only 5M timestep!</a:t>
            </a:r>
            <a:endParaRPr lang="en-US" altLang="ko-KR" sz="3600" dirty="0">
              <a:solidFill>
                <a:srgbClr val="FF7D96"/>
              </a:solidFill>
              <a:latin typeface="Raleway Thin" panose="020B02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54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23D352-6879-1D29-0785-91C933551C01}"/>
              </a:ext>
            </a:extLst>
          </p:cNvPr>
          <p:cNvSpPr/>
          <p:nvPr/>
        </p:nvSpPr>
        <p:spPr>
          <a:xfrm>
            <a:off x="1228661" y="3929698"/>
            <a:ext cx="9734671" cy="762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BFB51F-D423-1B34-9B63-4E4595062AFA}"/>
              </a:ext>
            </a:extLst>
          </p:cNvPr>
          <p:cNvSpPr/>
          <p:nvPr/>
        </p:nvSpPr>
        <p:spPr>
          <a:xfrm>
            <a:off x="1228661" y="3075342"/>
            <a:ext cx="9734671" cy="762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C58F33-D2C5-2FF8-94CC-46115E170BC3}"/>
              </a:ext>
            </a:extLst>
          </p:cNvPr>
          <p:cNvSpPr/>
          <p:nvPr/>
        </p:nvSpPr>
        <p:spPr>
          <a:xfrm>
            <a:off x="1228662" y="2223442"/>
            <a:ext cx="9734671" cy="762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3" y="96978"/>
            <a:ext cx="3170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Results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723" y="930317"/>
            <a:ext cx="821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O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ur final result showed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6B6DA-2A1C-387C-9885-FCA493EFB43F}"/>
              </a:ext>
            </a:extLst>
          </p:cNvPr>
          <p:cNvSpPr txBox="1"/>
          <p:nvPr/>
        </p:nvSpPr>
        <p:spPr>
          <a:xfrm>
            <a:off x="1778358" y="2281695"/>
            <a:ext cx="863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Our strategy was on-point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8A065-F54D-1361-864A-43DD295E323F}"/>
              </a:ext>
            </a:extLst>
          </p:cNvPr>
          <p:cNvSpPr txBox="1"/>
          <p:nvPr/>
        </p:nvSpPr>
        <p:spPr>
          <a:xfrm>
            <a:off x="1526444" y="3139571"/>
            <a:ext cx="913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Great performance even in short timestep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2C30E-CBDA-CDA5-960F-EB98FC3B4503}"/>
              </a:ext>
            </a:extLst>
          </p:cNvPr>
          <p:cNvSpPr txBox="1"/>
          <p:nvPr/>
        </p:nvSpPr>
        <p:spPr>
          <a:xfrm>
            <a:off x="1132057" y="3987953"/>
            <a:ext cx="992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Future training guideline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E7BEBC-86A0-8546-6F8F-6C5A287AC078}"/>
              </a:ext>
            </a:extLst>
          </p:cNvPr>
          <p:cNvSpPr txBox="1"/>
          <p:nvPr/>
        </p:nvSpPr>
        <p:spPr>
          <a:xfrm>
            <a:off x="2836208" y="5266909"/>
            <a:ext cx="821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FF7D96"/>
                </a:solidFill>
                <a:latin typeface="Raleway Thin" panose="020B0203030101060003" pitchFamily="34" charset="0"/>
              </a:rPr>
              <a:t>Meaningful final-project!</a:t>
            </a:r>
            <a:endParaRPr lang="en-US" altLang="ko-KR" sz="3600" dirty="0">
              <a:solidFill>
                <a:srgbClr val="FF7D96"/>
              </a:solidFill>
              <a:latin typeface="Raleway Thin" panose="020B0203030101060003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33B161-246F-641E-0B43-C5FF0AE7C7F3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4F29F5-2B50-2489-B158-E222BE8EF5CD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996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196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Limitation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2724" y="824627"/>
            <a:ext cx="8383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Limitations/Difficulties</a:t>
            </a:r>
            <a:endParaRPr lang="ko-KR" altLang="en-US" sz="54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26928" y="1747957"/>
            <a:ext cx="36211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2C5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483884" y="2453159"/>
            <a:ext cx="1318322" cy="13183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25049" y="4352858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2C55"/>
                </a:solidFill>
                <a:latin typeface="Raleway Light" panose="020B0403030101060003" pitchFamily="34" charset="0"/>
                <a:ea typeface="나눔고딕 Light" panose="020D0904000000000000" pitchFamily="50" charset="-127"/>
              </a:rPr>
              <a:t>Computational</a:t>
            </a:r>
            <a:endParaRPr lang="ko-KR" altLang="en-US" sz="2800" spc="-150" dirty="0">
              <a:solidFill>
                <a:srgbClr val="FF2C55"/>
              </a:solidFill>
              <a:latin typeface="Raleway Light" panose="020B0403030101060003" pitchFamily="34" charset="0"/>
              <a:ea typeface="나눔고딕 Light" panose="020D09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12195" y="4355749"/>
            <a:ext cx="173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2C55"/>
                </a:solidFill>
                <a:latin typeface="Raleway Light" panose="020B0403030101060003" pitchFamily="34" charset="0"/>
                <a:ea typeface="나눔고딕 Light" panose="020D0904000000000000" pitchFamily="50" charset="-127"/>
              </a:rPr>
              <a:t>Technical</a:t>
            </a:r>
            <a:endParaRPr lang="ko-KR" altLang="en-US" sz="2800" spc="-150" dirty="0">
              <a:solidFill>
                <a:srgbClr val="FF2C55"/>
              </a:solidFill>
              <a:latin typeface="Raleway Light" panose="020B0403030101060003" pitchFamily="34" charset="0"/>
              <a:ea typeface="나눔고딕 Light" panose="020D09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39116" y="4355749"/>
            <a:ext cx="285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2C55"/>
                </a:solidFill>
                <a:latin typeface="Raleway Light" panose="020B0403030101060003" pitchFamily="34" charset="0"/>
                <a:ea typeface="나눔고딕 Light" panose="020D0904000000000000" pitchFamily="50" charset="-127"/>
              </a:rPr>
              <a:t>The Environment</a:t>
            </a:r>
            <a:endParaRPr lang="ko-KR" altLang="en-US" sz="2800" spc="-150" dirty="0">
              <a:solidFill>
                <a:srgbClr val="FF2C55"/>
              </a:solidFill>
              <a:latin typeface="Raleway Light" panose="020B0403030101060003" pitchFamily="34" charset="0"/>
              <a:ea typeface="나눔고딕 Light" panose="020D0904000000000000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71225" y="2182914"/>
            <a:ext cx="1999488" cy="1999488"/>
          </a:xfrm>
          <a:prstGeom prst="ellipse">
            <a:avLst/>
          </a:prstGeom>
          <a:noFill/>
          <a:ln w="60325">
            <a:solidFill>
              <a:srgbClr val="FF2C55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143301" y="2182914"/>
            <a:ext cx="1999488" cy="1999488"/>
          </a:xfrm>
          <a:prstGeom prst="ellipse">
            <a:avLst/>
          </a:prstGeom>
          <a:noFill/>
          <a:ln w="60325">
            <a:solidFill>
              <a:srgbClr val="FF2C55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813284" y="2182914"/>
            <a:ext cx="1999488" cy="1999488"/>
          </a:xfrm>
          <a:prstGeom prst="ellipse">
            <a:avLst/>
          </a:prstGeom>
          <a:noFill/>
          <a:ln w="60325">
            <a:solidFill>
              <a:srgbClr val="FF2C55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148080" y="5000889"/>
            <a:ext cx="2448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Lack of training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1M steps take a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Research paper also shows performances after 20M steps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439116" y="4878969"/>
            <a:ext cx="28583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Each position has a different role but share the same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 goal is resulted by various complicated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Difficult to induce a certain behavior with a certain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Low sample efficiency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0" name="AutoShape 2" descr="Free Soccer Field Png, Download Free Soccer Field Png png images, Free  ClipArts on Clipart Library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4" descr="Free Soccer Field Png, Download Free Soccer Field Png png images, Free  ClipArts on Clipart Library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6" descr="Free Soccer Field Png, Download Free Soccer Field Png png images, Free  ClipArts on Clipart Library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82" name="Picture 10" descr="4,683 Soccer Pitch Illustrations &amp; Clip Art - i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59" y="2769577"/>
            <a:ext cx="1429337" cy="86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4,377 Gpu Stock Illustrations, Cliparts and Royalty Free Gpu Vector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1" t="21141" r="17686" b="37013"/>
          <a:stretch/>
        </p:blipFill>
        <p:spPr bwMode="auto">
          <a:xfrm>
            <a:off x="1632037" y="2698817"/>
            <a:ext cx="1480645" cy="99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57456FA-56A9-8A19-640A-1556E4D9FDC9}"/>
              </a:ext>
            </a:extLst>
          </p:cNvPr>
          <p:cNvSpPr txBox="1"/>
          <p:nvPr/>
        </p:nvSpPr>
        <p:spPr>
          <a:xfrm>
            <a:off x="5312195" y="5000889"/>
            <a:ext cx="2448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No base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With SB3, cannot try  self-play, multi-agent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AD8894F-D6EF-95FB-5194-B67DD0CB9FFA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FFC138-7D8F-C45E-4761-D7781F428C6B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808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3" y="96978"/>
            <a:ext cx="3170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Introduction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  <p:pic>
        <p:nvPicPr>
          <p:cNvPr id="2" name="온라인 미디어 1" descr="Google Research Football">
            <a:hlinkClick r:id="" action="ppaction://media"/>
            <a:extLst>
              <a:ext uri="{FF2B5EF4-FFF2-40B4-BE49-F238E27FC236}">
                <a16:creationId xmlns:a16="http://schemas.microsoft.com/office/drawing/2014/main" id="{DC8F63E4-B5E4-9197-AC80-B0FE66FC79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7709" y="1069686"/>
            <a:ext cx="9596582" cy="542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4" y="96978"/>
            <a:ext cx="196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Follow-up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2724" y="824627"/>
            <a:ext cx="594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Next Steps</a:t>
            </a:r>
            <a:endParaRPr lang="ko-KR" altLang="en-US" sz="54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26928" y="1747957"/>
            <a:ext cx="36211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5049" y="4352858"/>
            <a:ext cx="329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2C55"/>
                </a:solidFill>
                <a:latin typeface="Raleway Light" panose="020B0403030101060003" pitchFamily="34" charset="0"/>
                <a:ea typeface="나눔고딕 Light" panose="020D0904000000000000" pitchFamily="50" charset="-127"/>
              </a:rPr>
              <a:t>Imitation Learning</a:t>
            </a:r>
            <a:endParaRPr lang="ko-KR" altLang="en-US" sz="2800" spc="-150" dirty="0">
              <a:solidFill>
                <a:srgbClr val="FF2C55"/>
              </a:solidFill>
              <a:latin typeface="Raleway Light" panose="020B0403030101060003" pitchFamily="34" charset="0"/>
              <a:ea typeface="나눔고딕 Light" panose="020D0904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12195" y="4355749"/>
            <a:ext cx="1731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2C55"/>
                </a:solidFill>
                <a:latin typeface="Raleway Light" panose="020B0403030101060003" pitchFamily="34" charset="0"/>
                <a:ea typeface="나눔고딕 Light" panose="020D0904000000000000" pitchFamily="50" charset="-127"/>
              </a:rPr>
              <a:t>Self-Play</a:t>
            </a:r>
            <a:endParaRPr lang="ko-KR" altLang="en-US" sz="2800" spc="-150" dirty="0">
              <a:solidFill>
                <a:srgbClr val="FF2C55"/>
              </a:solidFill>
              <a:latin typeface="Raleway Light" panose="020B0403030101060003" pitchFamily="34" charset="0"/>
              <a:ea typeface="나눔고딕 Light" panose="020D09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39116" y="4355749"/>
            <a:ext cx="285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FF2C55"/>
                </a:solidFill>
                <a:latin typeface="Raleway Light" panose="020B0403030101060003" pitchFamily="34" charset="0"/>
                <a:ea typeface="나눔고딕 Light" panose="020D0904000000000000" pitchFamily="50" charset="-127"/>
              </a:rPr>
              <a:t>Multi Agent</a:t>
            </a:r>
            <a:endParaRPr lang="ko-KR" altLang="en-US" sz="2800" spc="-150" dirty="0">
              <a:solidFill>
                <a:srgbClr val="FF2C55"/>
              </a:solidFill>
              <a:latin typeface="Raleway Light" panose="020B0403030101060003" pitchFamily="34" charset="0"/>
              <a:ea typeface="나눔고딕 Light" panose="020D0904000000000000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371225" y="2182914"/>
            <a:ext cx="1999488" cy="1999488"/>
          </a:xfrm>
          <a:prstGeom prst="ellipse">
            <a:avLst/>
          </a:prstGeom>
          <a:noFill/>
          <a:ln w="60325">
            <a:solidFill>
              <a:srgbClr val="FF2C55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143301" y="2182914"/>
            <a:ext cx="1999488" cy="1999488"/>
          </a:xfrm>
          <a:prstGeom prst="ellipse">
            <a:avLst/>
          </a:prstGeom>
          <a:noFill/>
          <a:ln w="60325">
            <a:solidFill>
              <a:srgbClr val="FF2C55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8813284" y="2182914"/>
            <a:ext cx="1999488" cy="1999488"/>
          </a:xfrm>
          <a:prstGeom prst="ellipse">
            <a:avLst/>
          </a:prstGeom>
          <a:noFill/>
          <a:ln w="60325">
            <a:solidFill>
              <a:srgbClr val="FF2C55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148080" y="5000889"/>
            <a:ext cx="2448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Using supervised learning with advanced football gameplays to initially train a model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24015" y="5014408"/>
            <a:ext cx="232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Training against an agent of same skills, utilizing Zero-sum reward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25840" y="4878969"/>
            <a:ext cx="24284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Players of each position in an actual football game have different strategies </a:t>
            </a:r>
          </a:p>
          <a:p>
            <a:pPr algn="ctr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=&gt; Giving each player a separate policy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5122" name="Picture 2" descr="Spider-Man Pointing at Spider-Man | Know Your Mem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7399"/>
          <a:stretch/>
        </p:blipFill>
        <p:spPr bwMode="auto">
          <a:xfrm>
            <a:off x="5440178" y="2712846"/>
            <a:ext cx="1423317" cy="96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rontiers | Self-Organization in Multi-Agent Systems Based on Examples of  Modeling Economic Relationships between Agents | Robotics and A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0" r="21747"/>
          <a:stretch/>
        </p:blipFill>
        <p:spPr bwMode="auto">
          <a:xfrm>
            <a:off x="9179993" y="2533804"/>
            <a:ext cx="1266070" cy="123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obot Child Machine Learning Book Sketch Stock Vector (Royalty Free)  1524556871 | Shutterstock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5" t="4490" r="17546" b="12502"/>
          <a:stretch/>
        </p:blipFill>
        <p:spPr bwMode="auto">
          <a:xfrm>
            <a:off x="1881553" y="2403639"/>
            <a:ext cx="1037493" cy="149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455571-D35D-A534-B496-9FA1FE638BCF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ECD4D6-A660-35B2-0825-23B87AA31413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835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3" y="96978"/>
            <a:ext cx="374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Acknowledgement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C3EF453-4295-B32B-2E89-24972B0392AC}"/>
              </a:ext>
            </a:extLst>
          </p:cNvPr>
          <p:cNvGrpSpPr/>
          <p:nvPr/>
        </p:nvGrpSpPr>
        <p:grpSpPr>
          <a:xfrm>
            <a:off x="124692" y="918957"/>
            <a:ext cx="12067308" cy="563419"/>
            <a:chOff x="124692" y="918957"/>
            <a:chExt cx="12067308" cy="56341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975788-4C7F-E3CC-D417-67763B2F62FA}"/>
                </a:ext>
              </a:extLst>
            </p:cNvPr>
            <p:cNvSpPr txBox="1"/>
            <p:nvPr/>
          </p:nvSpPr>
          <p:spPr>
            <a:xfrm>
              <a:off x="124692" y="918957"/>
              <a:ext cx="8345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Google Research Football: A Novel Reinforcement Learning Environment   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0ABE30-2D93-D004-9040-143213CE7A5B}"/>
                </a:ext>
              </a:extLst>
            </p:cNvPr>
            <p:cNvSpPr txBox="1"/>
            <p:nvPr/>
          </p:nvSpPr>
          <p:spPr>
            <a:xfrm>
              <a:off x="124692" y="1228460"/>
              <a:ext cx="12067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Karol 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Kurach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, Anton 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Raichuk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, Piotr 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Stańczyk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, 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Michał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 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Zając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, Olivier 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Bachem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, Lasse 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Espeholt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, Carlos 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Riquelme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, Damien Vincent, Marcin Michalski, Olivier Bousquet, Sylvain 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Gelly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 (2020). arXiv:1907.11180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D02611D-DF22-6051-731F-CA8BF524CA22}"/>
              </a:ext>
            </a:extLst>
          </p:cNvPr>
          <p:cNvGrpSpPr/>
          <p:nvPr/>
        </p:nvGrpSpPr>
        <p:grpSpPr>
          <a:xfrm>
            <a:off x="124692" y="1824725"/>
            <a:ext cx="12067308" cy="563419"/>
            <a:chOff x="124692" y="1624328"/>
            <a:chExt cx="12067308" cy="5634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C028F5-63F7-12A2-B8AB-22E6E6AD76A0}"/>
                </a:ext>
              </a:extLst>
            </p:cNvPr>
            <p:cNvSpPr txBox="1"/>
            <p:nvPr/>
          </p:nvSpPr>
          <p:spPr>
            <a:xfrm>
              <a:off x="124692" y="1624328"/>
              <a:ext cx="8345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Google Research Football open-source code in </a:t>
              </a:r>
              <a:r>
                <a:rPr lang="en-US" altLang="ko-KR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Github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975299-A624-496C-F87A-D57EB5C0219F}"/>
                </a:ext>
              </a:extLst>
            </p:cNvPr>
            <p:cNvSpPr txBox="1"/>
            <p:nvPr/>
          </p:nvSpPr>
          <p:spPr>
            <a:xfrm>
              <a:off x="124692" y="1933831"/>
              <a:ext cx="12067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https://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github.com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/google-research/football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D671E88-E1C7-0647-0B9A-1396AC7C9B77}"/>
              </a:ext>
            </a:extLst>
          </p:cNvPr>
          <p:cNvGrpSpPr/>
          <p:nvPr/>
        </p:nvGrpSpPr>
        <p:grpSpPr>
          <a:xfrm>
            <a:off x="124692" y="2730493"/>
            <a:ext cx="12067308" cy="563419"/>
            <a:chOff x="124692" y="2318197"/>
            <a:chExt cx="12067308" cy="5634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0F9F53-6046-F5DD-6A58-7EBE9D7BA18E}"/>
                </a:ext>
              </a:extLst>
            </p:cNvPr>
            <p:cNvSpPr txBox="1"/>
            <p:nvPr/>
          </p:nvSpPr>
          <p:spPr>
            <a:xfrm>
              <a:off x="124692" y="2318197"/>
              <a:ext cx="8345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Google Research Football AI Blog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8181F4-1941-8045-33DC-2ACE1FB9C39F}"/>
                </a:ext>
              </a:extLst>
            </p:cNvPr>
            <p:cNvSpPr txBox="1"/>
            <p:nvPr/>
          </p:nvSpPr>
          <p:spPr>
            <a:xfrm>
              <a:off x="124692" y="2627700"/>
              <a:ext cx="12067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https://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ai.googleblog.com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/2019/06/introducing-google-research-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football.html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7B7747-2CD0-1648-50CC-DA8CDD20CF52}"/>
              </a:ext>
            </a:extLst>
          </p:cNvPr>
          <p:cNvGrpSpPr/>
          <p:nvPr/>
        </p:nvGrpSpPr>
        <p:grpSpPr>
          <a:xfrm>
            <a:off x="124692" y="3636261"/>
            <a:ext cx="12067308" cy="563419"/>
            <a:chOff x="124692" y="3191119"/>
            <a:chExt cx="12067308" cy="5634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0993A1-7B56-1A65-5C34-FD3B1B37E4A5}"/>
                </a:ext>
              </a:extLst>
            </p:cNvPr>
            <p:cNvSpPr txBox="1"/>
            <p:nvPr/>
          </p:nvSpPr>
          <p:spPr>
            <a:xfrm>
              <a:off x="124692" y="3191119"/>
              <a:ext cx="8345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Google Research Football with Manchester City F.C. (Kaggle)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7F38CE5-0D04-C164-62F4-B3D10BC71F5B}"/>
                </a:ext>
              </a:extLst>
            </p:cNvPr>
            <p:cNvSpPr txBox="1"/>
            <p:nvPr/>
          </p:nvSpPr>
          <p:spPr>
            <a:xfrm>
              <a:off x="124692" y="3500622"/>
              <a:ext cx="12067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https://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www.kaggle.com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/competitions/google-football/overview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5D681E-6E4F-9A0F-F696-05A21C8FDB8D}"/>
              </a:ext>
            </a:extLst>
          </p:cNvPr>
          <p:cNvGrpSpPr/>
          <p:nvPr/>
        </p:nvGrpSpPr>
        <p:grpSpPr>
          <a:xfrm>
            <a:off x="124692" y="4542027"/>
            <a:ext cx="12067308" cy="2086915"/>
            <a:chOff x="124692" y="4064041"/>
            <a:chExt cx="12067308" cy="20869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407DDE-0E8F-A8FE-1323-A4B506FFC99D}"/>
                </a:ext>
              </a:extLst>
            </p:cNvPr>
            <p:cNvSpPr txBox="1"/>
            <p:nvPr/>
          </p:nvSpPr>
          <p:spPr>
            <a:xfrm>
              <a:off x="124692" y="4064041"/>
              <a:ext cx="8345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Kaggle Participants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E6CEDE-738D-1892-0CCE-16BC5EDEB361}"/>
                </a:ext>
              </a:extLst>
            </p:cNvPr>
            <p:cNvSpPr txBox="1"/>
            <p:nvPr/>
          </p:nvSpPr>
          <p:spPr>
            <a:xfrm>
              <a:off x="124692" y="4373544"/>
              <a:ext cx="12067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https://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www.kaggle.com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/code/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kwabenantim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/gfootball-stable-baselines3/notebook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09607D-3A09-B817-E5B6-DFA571CE515A}"/>
                </a:ext>
              </a:extLst>
            </p:cNvPr>
            <p:cNvSpPr txBox="1"/>
            <p:nvPr/>
          </p:nvSpPr>
          <p:spPr>
            <a:xfrm>
              <a:off x="124692" y="4627460"/>
              <a:ext cx="12067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https://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www.kaggle.com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/competitions/google-football/discussion/201376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EB5747-94E3-B5C1-0419-B81D362E9DE1}"/>
                </a:ext>
              </a:extLst>
            </p:cNvPr>
            <p:cNvSpPr txBox="1"/>
            <p:nvPr/>
          </p:nvSpPr>
          <p:spPr>
            <a:xfrm>
              <a:off x="124692" y="4881376"/>
              <a:ext cx="12067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https://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www.kaggle.com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/competitions/google-football/discussion/200709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74EE3E-41DD-60E7-59CD-707A6769E77D}"/>
                </a:ext>
              </a:extLst>
            </p:cNvPr>
            <p:cNvSpPr txBox="1"/>
            <p:nvPr/>
          </p:nvSpPr>
          <p:spPr>
            <a:xfrm>
              <a:off x="124692" y="5135292"/>
              <a:ext cx="12067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https://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flyyufelix.github.io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/2020/12/02/google-football-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rl.html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BB771F-8262-7059-9F6C-432B9FFF68B2}"/>
                </a:ext>
              </a:extLst>
            </p:cNvPr>
            <p:cNvSpPr txBox="1"/>
            <p:nvPr/>
          </p:nvSpPr>
          <p:spPr>
            <a:xfrm>
              <a:off x="124692" y="5389208"/>
              <a:ext cx="12067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https://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sites.google.com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/view/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rl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-football/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3F4E28-C2AF-AE09-6988-0C5DFA58C95F}"/>
                </a:ext>
              </a:extLst>
            </p:cNvPr>
            <p:cNvSpPr txBox="1"/>
            <p:nvPr/>
          </p:nvSpPr>
          <p:spPr>
            <a:xfrm>
              <a:off x="124692" y="5643124"/>
              <a:ext cx="12067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https://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www.youtube.com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watch?v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=MmVcdfeRYD8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BDBC81-5366-C710-6C0B-B7A6A81A9605}"/>
                </a:ext>
              </a:extLst>
            </p:cNvPr>
            <p:cNvSpPr txBox="1"/>
            <p:nvPr/>
          </p:nvSpPr>
          <p:spPr>
            <a:xfrm>
              <a:off x="124692" y="5897040"/>
              <a:ext cx="12067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https://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github.com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seungeunrho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/football-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Raleway Thin" panose="020B0203030101060003" pitchFamily="34" charset="0"/>
                </a:rPr>
                <a:t>paris</a:t>
              </a:r>
              <a:endPara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7C13F47-B958-F1EE-C910-50AEEB089E78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D84DD-E8B4-A6DC-D807-3613F14A46C3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864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481651" y="3655485"/>
            <a:ext cx="3254095" cy="8071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99543" y="3735898"/>
            <a:ext cx="441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5">
                    <a:lumMod val="75000"/>
                  </a:schemeClr>
                </a:solidFill>
                <a:latin typeface="Raleway Thin" panose="020B0203030101060003" pitchFamily="34" charset="0"/>
                <a:ea typeface="나눔바른고딕 UltraLight" panose="020B0603020101020101" pitchFamily="50" charset="-127"/>
              </a:rPr>
              <a:t>Logout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3022" y="2105561"/>
            <a:ext cx="7085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Thin" panose="020B0203030101060003" pitchFamily="34" charset="0"/>
                <a:ea typeface="나눔바른고딕 UltraLight" panose="020B0603020101020101" pitchFamily="50" charset="-127"/>
              </a:rPr>
              <a:t>Thank you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8295" y="6495654"/>
            <a:ext cx="5943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Raleway Thin" panose="020B0203030101060003" pitchFamily="34" charset="0"/>
              </a:rPr>
              <a:t>Copyright ⓒ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Raleway Thin" panose="020B0203030101060003" pitchFamily="34" charset="0"/>
              </a:rPr>
              <a:t>D.sual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Raleway Thin" panose="020B0203030101060003" pitchFamily="34" charset="0"/>
              </a:rPr>
              <a:t> 2017. All Rights Reserved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3B6184-8ADD-D7E6-4876-24BE22B82089}"/>
              </a:ext>
            </a:extLst>
          </p:cNvPr>
          <p:cNvSpPr/>
          <p:nvPr/>
        </p:nvSpPr>
        <p:spPr>
          <a:xfrm>
            <a:off x="50800" y="38100"/>
            <a:ext cx="120904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7B5279-0DFF-37BF-D44E-1A6A6CF2C18B}"/>
              </a:ext>
            </a:extLst>
          </p:cNvPr>
          <p:cNvSpPr/>
          <p:nvPr/>
        </p:nvSpPr>
        <p:spPr>
          <a:xfrm>
            <a:off x="11821589" y="90950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4F90DC-1C9B-EAD0-965F-C81FC59AC3AC}"/>
              </a:ext>
            </a:extLst>
          </p:cNvPr>
          <p:cNvSpPr/>
          <p:nvPr/>
        </p:nvSpPr>
        <p:spPr>
          <a:xfrm>
            <a:off x="11475271" y="90950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E1B928-BD7F-CCE0-787B-7B2AAB664D17}"/>
              </a:ext>
            </a:extLst>
          </p:cNvPr>
          <p:cNvSpPr/>
          <p:nvPr/>
        </p:nvSpPr>
        <p:spPr>
          <a:xfrm>
            <a:off x="11128953" y="90950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27">
            <a:extLst>
              <a:ext uri="{FF2B5EF4-FFF2-40B4-BE49-F238E27FC236}">
                <a16:creationId xmlns:a16="http://schemas.microsoft.com/office/drawing/2014/main" id="{E62966E7-034F-BC6C-D453-EE6FF52C74E9}"/>
              </a:ext>
            </a:extLst>
          </p:cNvPr>
          <p:cNvCxnSpPr/>
          <p:nvPr/>
        </p:nvCxnSpPr>
        <p:spPr>
          <a:xfrm>
            <a:off x="11175741" y="314225"/>
            <a:ext cx="194423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F14EAA-70A0-B4FD-A7C8-9AFCB3DAB8A1}"/>
              </a:ext>
            </a:extLst>
          </p:cNvPr>
          <p:cNvSpPr/>
          <p:nvPr/>
        </p:nvSpPr>
        <p:spPr>
          <a:xfrm>
            <a:off x="11521437" y="216827"/>
            <a:ext cx="139928" cy="973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6B0729-3A5B-39E6-E166-85779B492640}"/>
              </a:ext>
            </a:extLst>
          </p:cNvPr>
          <p:cNvSpPr/>
          <p:nvPr/>
        </p:nvSpPr>
        <p:spPr>
          <a:xfrm>
            <a:off x="11590805" y="153850"/>
            <a:ext cx="139928" cy="9739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A84A1FD-18B8-BD44-C6BD-33EF3ECFC05E}"/>
              </a:ext>
            </a:extLst>
          </p:cNvPr>
          <p:cNvCxnSpPr/>
          <p:nvPr/>
        </p:nvCxnSpPr>
        <p:spPr>
          <a:xfrm>
            <a:off x="11862897" y="136704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1132757-538F-77FB-4B43-42C80C41CA33}"/>
              </a:ext>
            </a:extLst>
          </p:cNvPr>
          <p:cNvCxnSpPr/>
          <p:nvPr/>
        </p:nvCxnSpPr>
        <p:spPr>
          <a:xfrm flipH="1">
            <a:off x="11878805" y="130629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48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23D352-6879-1D29-0785-91C933551C01}"/>
              </a:ext>
            </a:extLst>
          </p:cNvPr>
          <p:cNvSpPr/>
          <p:nvPr/>
        </p:nvSpPr>
        <p:spPr>
          <a:xfrm>
            <a:off x="1228661" y="3929698"/>
            <a:ext cx="9734671" cy="762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0BFB51F-D423-1B34-9B63-4E4595062AFA}"/>
              </a:ext>
            </a:extLst>
          </p:cNvPr>
          <p:cNvSpPr/>
          <p:nvPr/>
        </p:nvSpPr>
        <p:spPr>
          <a:xfrm>
            <a:off x="1228661" y="3075342"/>
            <a:ext cx="9734671" cy="762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C58F33-D2C5-2FF8-94CC-46115E170BC3}"/>
              </a:ext>
            </a:extLst>
          </p:cNvPr>
          <p:cNvSpPr/>
          <p:nvPr/>
        </p:nvSpPr>
        <p:spPr>
          <a:xfrm>
            <a:off x="1228662" y="2223442"/>
            <a:ext cx="9734671" cy="76283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3" y="96978"/>
            <a:ext cx="3170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Introduction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2723" y="930317"/>
            <a:ext cx="821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W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e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wanted our environment to be…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6B6DA-2A1C-387C-9885-FCA493EFB43F}"/>
              </a:ext>
            </a:extLst>
          </p:cNvPr>
          <p:cNvSpPr txBox="1"/>
          <p:nvPr/>
        </p:nvSpPr>
        <p:spPr>
          <a:xfrm>
            <a:off x="2831509" y="2281697"/>
            <a:ext cx="652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Game we enjoyed to play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8A065-F54D-1361-864A-43DD295E323F}"/>
              </a:ext>
            </a:extLst>
          </p:cNvPr>
          <p:cNvSpPr txBox="1"/>
          <p:nvPr/>
        </p:nvSpPr>
        <p:spPr>
          <a:xfrm>
            <a:off x="1824235" y="3134825"/>
            <a:ext cx="854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Game that includes strategical behavior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2C30E-CBDA-CDA5-960F-EB98FC3B4503}"/>
              </a:ext>
            </a:extLst>
          </p:cNvPr>
          <p:cNvSpPr txBox="1"/>
          <p:nvPr/>
        </p:nvSpPr>
        <p:spPr>
          <a:xfrm>
            <a:off x="1132057" y="3987953"/>
            <a:ext cx="9927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Game with multiple aspects we can modify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E7BEBC-86A0-8546-6F8F-6C5A287AC078}"/>
              </a:ext>
            </a:extLst>
          </p:cNvPr>
          <p:cNvSpPr txBox="1"/>
          <p:nvPr/>
        </p:nvSpPr>
        <p:spPr>
          <a:xfrm>
            <a:off x="2836208" y="5266909"/>
            <a:ext cx="821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FF7D96"/>
                </a:solidFill>
                <a:latin typeface="Raleway Thin" panose="020B0203030101060003" pitchFamily="34" charset="0"/>
              </a:rPr>
              <a:t>Challenging environment!</a:t>
            </a:r>
            <a:endParaRPr lang="en-US" altLang="ko-KR" sz="3600" dirty="0">
              <a:solidFill>
                <a:srgbClr val="FF7D96"/>
              </a:solidFill>
              <a:latin typeface="Raleway Thin" panose="020B0203030101060003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33B161-246F-641E-0B43-C5FF0AE7C7F3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4F29F5-2B50-2489-B158-E222BE8EF5CD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225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3" y="96978"/>
            <a:ext cx="3170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Introduction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B310A-96D5-8C2F-4358-7BB0632861A2}"/>
              </a:ext>
            </a:extLst>
          </p:cNvPr>
          <p:cNvSpPr txBox="1"/>
          <p:nvPr/>
        </p:nvSpPr>
        <p:spPr>
          <a:xfrm>
            <a:off x="226928" y="1004648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Google Research Football environment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25" name="직선 연결선 16">
            <a:extLst>
              <a:ext uri="{FF2B5EF4-FFF2-40B4-BE49-F238E27FC236}">
                <a16:creationId xmlns:a16="http://schemas.microsoft.com/office/drawing/2014/main" id="{C3D68261-5F42-0613-784F-4B45BA0686F8}"/>
              </a:ext>
            </a:extLst>
          </p:cNvPr>
          <p:cNvCxnSpPr>
            <a:cxnSpLocks/>
          </p:cNvCxnSpPr>
          <p:nvPr/>
        </p:nvCxnSpPr>
        <p:spPr>
          <a:xfrm>
            <a:off x="226928" y="1747957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0D63DB-D3C8-DC51-BF62-2800F63E321A}"/>
              </a:ext>
            </a:extLst>
          </p:cNvPr>
          <p:cNvSpPr/>
          <p:nvPr/>
        </p:nvSpPr>
        <p:spPr>
          <a:xfrm>
            <a:off x="304200" y="2018877"/>
            <a:ext cx="11583600" cy="44425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13044F-DA18-1164-41C8-022A5BA4F8FC}"/>
              </a:ext>
            </a:extLst>
          </p:cNvPr>
          <p:cNvSpPr txBox="1"/>
          <p:nvPr/>
        </p:nvSpPr>
        <p:spPr>
          <a:xfrm>
            <a:off x="7117886" y="2319843"/>
            <a:ext cx="463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3D Football simulation </a:t>
            </a:r>
            <a:endParaRPr lang="ko-KR" altLang="en-US" sz="3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23AB71-9F37-1038-1399-298FCEC056CD}"/>
                  </a:ext>
                </a:extLst>
              </p:cNvPr>
              <p:cNvSpPr txBox="1"/>
              <p:nvPr/>
            </p:nvSpPr>
            <p:spPr>
              <a:xfrm>
                <a:off x="7219065" y="3780901"/>
                <a:ext cx="476991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Standard game of 11vs11 football against fixed rule-based opponent</a:t>
                </a:r>
              </a:p>
              <a:p>
                <a:r>
                  <a:rPr lang="en-US" altLang="ko-KR" sz="16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- Difficulty level set by </a:t>
                </a:r>
                <a14:m>
                  <m:oMath xmlns:m="http://schemas.openxmlformats.org/officeDocument/2006/math">
                    <m:r>
                      <a:rPr lang="en-US" altLang="ko-KR" sz="1600" i="1" spc="-15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16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 between 0 to 1</a:t>
                </a:r>
              </a:p>
              <a:p>
                <a:r>
                  <a:rPr lang="en-US" altLang="ko-KR" sz="16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: easy (</a:t>
                </a:r>
                <a14:m>
                  <m:oMath xmlns:m="http://schemas.openxmlformats.org/officeDocument/2006/math">
                    <m:r>
                      <a:rPr lang="en-US" altLang="ko-KR" sz="1600" i="1" spc="-1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1600" b="0" i="1" spc="-15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altLang="ko-KR" sz="16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), medium (</a:t>
                </a:r>
                <a14:m>
                  <m:oMath xmlns:m="http://schemas.openxmlformats.org/officeDocument/2006/math">
                    <m:r>
                      <a:rPr lang="en-US" altLang="ko-KR" sz="1600" i="1" spc="-1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1600" i="1" spc="-1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altLang="ko-KR" sz="16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), hard (</a:t>
                </a:r>
                <a14:m>
                  <m:oMath xmlns:m="http://schemas.openxmlformats.org/officeDocument/2006/math">
                    <m:r>
                      <a:rPr lang="en-US" altLang="ko-KR" sz="1600" i="1" spc="-1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1600" i="1" spc="-1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=0.95</m:t>
                    </m:r>
                  </m:oMath>
                </a14:m>
                <a:r>
                  <a:rPr lang="en-US" altLang="ko-KR" sz="16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고딕 Light" panose="020D0904000000000000" pitchFamily="50" charset="-127"/>
                    <a:ea typeface="나눔고딕 Light" panose="020D0904000000000000" pitchFamily="50" charset="-127"/>
                  </a:rPr>
                  <a:t>)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23AB71-9F37-1038-1399-298FCEC05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065" y="3780901"/>
                <a:ext cx="4769914" cy="1077218"/>
              </a:xfrm>
              <a:prstGeom prst="rect">
                <a:avLst/>
              </a:prstGeom>
              <a:blipFill>
                <a:blip r:embed="rId2"/>
                <a:stretch>
                  <a:fillRect l="-796" t="-1163" b="-581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2F863B-68D5-DDD5-D3AB-1EE1DCA38D54}"/>
              </a:ext>
            </a:extLst>
          </p:cNvPr>
          <p:cNvSpPr/>
          <p:nvPr/>
        </p:nvSpPr>
        <p:spPr>
          <a:xfrm>
            <a:off x="11516789" y="2072753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21">
            <a:extLst>
              <a:ext uri="{FF2B5EF4-FFF2-40B4-BE49-F238E27FC236}">
                <a16:creationId xmlns:a16="http://schemas.microsoft.com/office/drawing/2014/main" id="{747926D1-144E-05D9-860D-624F6CEB273A}"/>
              </a:ext>
            </a:extLst>
          </p:cNvPr>
          <p:cNvCxnSpPr/>
          <p:nvPr/>
        </p:nvCxnSpPr>
        <p:spPr>
          <a:xfrm>
            <a:off x="11558097" y="2118507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22">
            <a:extLst>
              <a:ext uri="{FF2B5EF4-FFF2-40B4-BE49-F238E27FC236}">
                <a16:creationId xmlns:a16="http://schemas.microsoft.com/office/drawing/2014/main" id="{19502FF0-911B-EB7B-69A9-786E23178086}"/>
              </a:ext>
            </a:extLst>
          </p:cNvPr>
          <p:cNvCxnSpPr/>
          <p:nvPr/>
        </p:nvCxnSpPr>
        <p:spPr>
          <a:xfrm flipH="1">
            <a:off x="11574005" y="2112432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4D30FA5-87ED-9061-FD26-4AE82D3FCC20}"/>
              </a:ext>
            </a:extLst>
          </p:cNvPr>
          <p:cNvGrpSpPr/>
          <p:nvPr/>
        </p:nvGrpSpPr>
        <p:grpSpPr>
          <a:xfrm>
            <a:off x="7219065" y="3100708"/>
            <a:ext cx="201473" cy="201473"/>
            <a:chOff x="7164636" y="3823861"/>
            <a:chExt cx="201473" cy="20147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8D0EC1E-4483-DF18-A1C9-229893E0959D}"/>
                </a:ext>
              </a:extLst>
            </p:cNvPr>
            <p:cNvSpPr/>
            <p:nvPr/>
          </p:nvSpPr>
          <p:spPr>
            <a:xfrm>
              <a:off x="7194280" y="3853506"/>
              <a:ext cx="142184" cy="142184"/>
            </a:xfrm>
            <a:prstGeom prst="ellipse">
              <a:avLst/>
            </a:prstGeom>
            <a:solidFill>
              <a:srgbClr val="FF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96C715C-52B8-D636-0910-41992F007139}"/>
                </a:ext>
              </a:extLst>
            </p:cNvPr>
            <p:cNvSpPr/>
            <p:nvPr/>
          </p:nvSpPr>
          <p:spPr>
            <a:xfrm>
              <a:off x="7164636" y="3823861"/>
              <a:ext cx="201473" cy="201473"/>
            </a:xfrm>
            <a:prstGeom prst="ellipse">
              <a:avLst/>
            </a:prstGeom>
            <a:noFill/>
            <a:ln>
              <a:solidFill>
                <a:srgbClr val="FF2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CE70252-AD01-B01D-006D-960BBBC7678D}"/>
              </a:ext>
            </a:extLst>
          </p:cNvPr>
          <p:cNvGrpSpPr/>
          <p:nvPr/>
        </p:nvGrpSpPr>
        <p:grpSpPr>
          <a:xfrm>
            <a:off x="7219065" y="3475949"/>
            <a:ext cx="201473" cy="201473"/>
            <a:chOff x="7164636" y="3823861"/>
            <a:chExt cx="201473" cy="201473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3CECE039-BFFE-D95F-21A6-64A75CEB3907}"/>
                </a:ext>
              </a:extLst>
            </p:cNvPr>
            <p:cNvSpPr/>
            <p:nvPr/>
          </p:nvSpPr>
          <p:spPr>
            <a:xfrm>
              <a:off x="7194280" y="3853506"/>
              <a:ext cx="142184" cy="142184"/>
            </a:xfrm>
            <a:prstGeom prst="ellipse">
              <a:avLst/>
            </a:prstGeom>
            <a:solidFill>
              <a:srgbClr val="FF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B96AA5D-1DFC-90EF-4D42-0B76D761FEFC}"/>
                </a:ext>
              </a:extLst>
            </p:cNvPr>
            <p:cNvSpPr/>
            <p:nvPr/>
          </p:nvSpPr>
          <p:spPr>
            <a:xfrm>
              <a:off x="7164636" y="3823861"/>
              <a:ext cx="201473" cy="201473"/>
            </a:xfrm>
            <a:prstGeom prst="ellipse">
              <a:avLst/>
            </a:prstGeom>
            <a:noFill/>
            <a:ln>
              <a:solidFill>
                <a:srgbClr val="FF2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FEE5106-C5A9-73C7-3225-38863A34919B}"/>
              </a:ext>
            </a:extLst>
          </p:cNvPr>
          <p:cNvGrpSpPr/>
          <p:nvPr/>
        </p:nvGrpSpPr>
        <p:grpSpPr>
          <a:xfrm>
            <a:off x="7219065" y="4999947"/>
            <a:ext cx="201473" cy="201473"/>
            <a:chOff x="7164636" y="3823861"/>
            <a:chExt cx="201473" cy="20147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F868FF4-1890-589D-A439-7BD8B42FB109}"/>
                </a:ext>
              </a:extLst>
            </p:cNvPr>
            <p:cNvSpPr/>
            <p:nvPr/>
          </p:nvSpPr>
          <p:spPr>
            <a:xfrm>
              <a:off x="7194280" y="3853506"/>
              <a:ext cx="142184" cy="142184"/>
            </a:xfrm>
            <a:prstGeom prst="ellipse">
              <a:avLst/>
            </a:prstGeom>
            <a:solidFill>
              <a:srgbClr val="FF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D27E36C-0883-4087-18BE-C3E44CDE4196}"/>
                </a:ext>
              </a:extLst>
            </p:cNvPr>
            <p:cNvSpPr/>
            <p:nvPr/>
          </p:nvSpPr>
          <p:spPr>
            <a:xfrm>
              <a:off x="7164636" y="3823861"/>
              <a:ext cx="201473" cy="201473"/>
            </a:xfrm>
            <a:prstGeom prst="ellipse">
              <a:avLst/>
            </a:prstGeom>
            <a:noFill/>
            <a:ln>
              <a:solidFill>
                <a:srgbClr val="FF2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C2D8CA0-644A-756A-1194-4944F1E197B3}"/>
              </a:ext>
            </a:extLst>
          </p:cNvPr>
          <p:cNvSpPr txBox="1"/>
          <p:nvPr/>
        </p:nvSpPr>
        <p:spPr>
          <a:xfrm>
            <a:off x="7443306" y="3032167"/>
            <a:ext cx="213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Football engine</a:t>
            </a:r>
            <a:endParaRPr lang="ko-KR" altLang="en-US" sz="1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D1F35F-1E00-CCFF-BEE3-E0197CD95D3F}"/>
              </a:ext>
            </a:extLst>
          </p:cNvPr>
          <p:cNvSpPr txBox="1"/>
          <p:nvPr/>
        </p:nvSpPr>
        <p:spPr>
          <a:xfrm>
            <a:off x="7443306" y="3407408"/>
            <a:ext cx="213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Football benchmark</a:t>
            </a:r>
            <a:endParaRPr lang="ko-KR" altLang="en-US" sz="1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FB9F4F-3EEB-0D18-5BD8-23A5D8297D69}"/>
              </a:ext>
            </a:extLst>
          </p:cNvPr>
          <p:cNvSpPr txBox="1"/>
          <p:nvPr/>
        </p:nvSpPr>
        <p:spPr>
          <a:xfrm>
            <a:off x="7443306" y="4904865"/>
            <a:ext cx="2136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Football academy</a:t>
            </a:r>
            <a:endParaRPr lang="ko-KR" altLang="en-US" sz="1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252671-0449-B83C-5BBC-8EB69AE50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75" y="2314321"/>
            <a:ext cx="6351983" cy="370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2AAE607-5640-04A7-7CE7-92265D67026D}"/>
              </a:ext>
            </a:extLst>
          </p:cNvPr>
          <p:cNvSpPr txBox="1"/>
          <p:nvPr/>
        </p:nvSpPr>
        <p:spPr>
          <a:xfrm>
            <a:off x="7251490" y="5234352"/>
            <a:ext cx="4769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Diverse set of scenarios of varying difficulty</a:t>
            </a:r>
          </a:p>
          <a:p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Ex) empty goal, pass and shoot with keeper, counter-attack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A26A91-B33E-7DEB-7693-87340D928B65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C0B338-B8EF-EC8A-BC6B-02E09623D951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97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3" y="96978"/>
            <a:ext cx="3170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Introduction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B310A-96D5-8C2F-4358-7BB0632861A2}"/>
              </a:ext>
            </a:extLst>
          </p:cNvPr>
          <p:cNvSpPr txBox="1"/>
          <p:nvPr/>
        </p:nvSpPr>
        <p:spPr>
          <a:xfrm>
            <a:off x="226928" y="1004648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Google Research Football environment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25" name="직선 연결선 16">
            <a:extLst>
              <a:ext uri="{FF2B5EF4-FFF2-40B4-BE49-F238E27FC236}">
                <a16:creationId xmlns:a16="http://schemas.microsoft.com/office/drawing/2014/main" id="{C3D68261-5F42-0613-784F-4B45BA0686F8}"/>
              </a:ext>
            </a:extLst>
          </p:cNvPr>
          <p:cNvCxnSpPr>
            <a:cxnSpLocks/>
          </p:cNvCxnSpPr>
          <p:nvPr/>
        </p:nvCxnSpPr>
        <p:spPr>
          <a:xfrm>
            <a:off x="226928" y="1747957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0D63DB-D3C8-DC51-BF62-2800F63E321A}"/>
              </a:ext>
            </a:extLst>
          </p:cNvPr>
          <p:cNvSpPr/>
          <p:nvPr/>
        </p:nvSpPr>
        <p:spPr>
          <a:xfrm>
            <a:off x="304200" y="2018877"/>
            <a:ext cx="11583600" cy="44425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13044F-DA18-1164-41C8-022A5BA4F8FC}"/>
              </a:ext>
            </a:extLst>
          </p:cNvPr>
          <p:cNvSpPr txBox="1"/>
          <p:nvPr/>
        </p:nvSpPr>
        <p:spPr>
          <a:xfrm>
            <a:off x="434525" y="2215158"/>
            <a:ext cx="463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rgbClr val="FF2C55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Characteristic</a:t>
            </a:r>
            <a:endParaRPr lang="ko-KR" altLang="en-US" sz="3600" spc="-150" dirty="0">
              <a:solidFill>
                <a:srgbClr val="FF2C55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2F863B-68D5-DDD5-D3AB-1EE1DCA38D54}"/>
              </a:ext>
            </a:extLst>
          </p:cNvPr>
          <p:cNvSpPr/>
          <p:nvPr/>
        </p:nvSpPr>
        <p:spPr>
          <a:xfrm>
            <a:off x="11516789" y="2072753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21">
            <a:extLst>
              <a:ext uri="{FF2B5EF4-FFF2-40B4-BE49-F238E27FC236}">
                <a16:creationId xmlns:a16="http://schemas.microsoft.com/office/drawing/2014/main" id="{747926D1-144E-05D9-860D-624F6CEB273A}"/>
              </a:ext>
            </a:extLst>
          </p:cNvPr>
          <p:cNvCxnSpPr/>
          <p:nvPr/>
        </p:nvCxnSpPr>
        <p:spPr>
          <a:xfrm>
            <a:off x="11558097" y="2118507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22">
            <a:extLst>
              <a:ext uri="{FF2B5EF4-FFF2-40B4-BE49-F238E27FC236}">
                <a16:creationId xmlns:a16="http://schemas.microsoft.com/office/drawing/2014/main" id="{19502FF0-911B-EB7B-69A9-786E23178086}"/>
              </a:ext>
            </a:extLst>
          </p:cNvPr>
          <p:cNvCxnSpPr/>
          <p:nvPr/>
        </p:nvCxnSpPr>
        <p:spPr>
          <a:xfrm flipH="1">
            <a:off x="11574005" y="2112432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E7756DDA-E568-013F-C0E5-B57058AA7153}"/>
              </a:ext>
            </a:extLst>
          </p:cNvPr>
          <p:cNvCxnSpPr>
            <a:cxnSpLocks/>
          </p:cNvCxnSpPr>
          <p:nvPr/>
        </p:nvCxnSpPr>
        <p:spPr>
          <a:xfrm>
            <a:off x="6096000" y="2982191"/>
            <a:ext cx="0" cy="3075709"/>
          </a:xfrm>
          <a:prstGeom prst="line">
            <a:avLst/>
          </a:prstGeom>
          <a:ln w="9525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C1AD4A6-9249-6AD0-A9B0-17A394407614}"/>
              </a:ext>
            </a:extLst>
          </p:cNvPr>
          <p:cNvSpPr txBox="1"/>
          <p:nvPr/>
        </p:nvSpPr>
        <p:spPr>
          <a:xfrm>
            <a:off x="1530271" y="3454529"/>
            <a:ext cx="333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Stochastic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C14A40-A039-0EA3-B7D8-AE734282B649}"/>
              </a:ext>
            </a:extLst>
          </p:cNvPr>
          <p:cNvSpPr txBox="1"/>
          <p:nvPr/>
        </p:nvSpPr>
        <p:spPr>
          <a:xfrm>
            <a:off x="6379349" y="3460173"/>
            <a:ext cx="522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Multi players / Multi-agent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2CFC15-D984-AA6E-55AD-CA59765DF240}"/>
              </a:ext>
            </a:extLst>
          </p:cNvPr>
          <p:cNvSpPr txBox="1"/>
          <p:nvPr/>
        </p:nvSpPr>
        <p:spPr>
          <a:xfrm>
            <a:off x="684786" y="4180924"/>
            <a:ext cx="5030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Randomness in both the environment and opponent AI actions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9757E4-9437-BD7D-D0E9-FC667C3D3446}"/>
              </a:ext>
            </a:extLst>
          </p:cNvPr>
          <p:cNvSpPr txBox="1"/>
          <p:nvPr/>
        </p:nvSpPr>
        <p:spPr>
          <a:xfrm>
            <a:off x="6476586" y="4175758"/>
            <a:ext cx="5030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11 different players following the policy when active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1FF0E7-C25C-E365-A8D6-ED0771B6E0D9}"/>
              </a:ext>
            </a:extLst>
          </p:cNvPr>
          <p:cNvSpPr txBox="1"/>
          <p:nvPr/>
        </p:nvSpPr>
        <p:spPr>
          <a:xfrm>
            <a:off x="6476585" y="4883644"/>
            <a:ext cx="5030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Thin" panose="020B0203030101060003" pitchFamily="34" charset="0"/>
              </a:rPr>
              <a:t>Can control number of players following the policy simultaneously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aleway Thin" panose="020B0203030101060003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7DCD5-B430-CC26-F62A-AB09E4FE46E8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2F6105-4BC5-889D-B90F-DCB87CF9387E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33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3" y="96978"/>
            <a:ext cx="3170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Introduction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B310A-96D5-8C2F-4358-7BB0632861A2}"/>
              </a:ext>
            </a:extLst>
          </p:cNvPr>
          <p:cNvSpPr txBox="1"/>
          <p:nvPr/>
        </p:nvSpPr>
        <p:spPr>
          <a:xfrm>
            <a:off x="226928" y="1004648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Raw Observation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25" name="직선 연결선 16">
            <a:extLst>
              <a:ext uri="{FF2B5EF4-FFF2-40B4-BE49-F238E27FC236}">
                <a16:creationId xmlns:a16="http://schemas.microsoft.com/office/drawing/2014/main" id="{C3D68261-5F42-0613-784F-4B45BA0686F8}"/>
              </a:ext>
            </a:extLst>
          </p:cNvPr>
          <p:cNvCxnSpPr>
            <a:cxnSpLocks/>
          </p:cNvCxnSpPr>
          <p:nvPr/>
        </p:nvCxnSpPr>
        <p:spPr>
          <a:xfrm>
            <a:off x="226928" y="1747957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0D63DB-D3C8-DC51-BF62-2800F63E321A}"/>
              </a:ext>
            </a:extLst>
          </p:cNvPr>
          <p:cNvSpPr/>
          <p:nvPr/>
        </p:nvSpPr>
        <p:spPr>
          <a:xfrm>
            <a:off x="304200" y="2018877"/>
            <a:ext cx="11583600" cy="44425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2F863B-68D5-DDD5-D3AB-1EE1DCA38D54}"/>
              </a:ext>
            </a:extLst>
          </p:cNvPr>
          <p:cNvSpPr/>
          <p:nvPr/>
        </p:nvSpPr>
        <p:spPr>
          <a:xfrm>
            <a:off x="11516789" y="2072753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21">
            <a:extLst>
              <a:ext uri="{FF2B5EF4-FFF2-40B4-BE49-F238E27FC236}">
                <a16:creationId xmlns:a16="http://schemas.microsoft.com/office/drawing/2014/main" id="{747926D1-144E-05D9-860D-624F6CEB273A}"/>
              </a:ext>
            </a:extLst>
          </p:cNvPr>
          <p:cNvCxnSpPr/>
          <p:nvPr/>
        </p:nvCxnSpPr>
        <p:spPr>
          <a:xfrm>
            <a:off x="11558097" y="2118507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22">
            <a:extLst>
              <a:ext uri="{FF2B5EF4-FFF2-40B4-BE49-F238E27FC236}">
                <a16:creationId xmlns:a16="http://schemas.microsoft.com/office/drawing/2014/main" id="{19502FF0-911B-EB7B-69A9-786E23178086}"/>
              </a:ext>
            </a:extLst>
          </p:cNvPr>
          <p:cNvCxnSpPr/>
          <p:nvPr/>
        </p:nvCxnSpPr>
        <p:spPr>
          <a:xfrm flipH="1">
            <a:off x="11574005" y="2112432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A02B4A7C-A768-2708-4F5C-6DECA7677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6" y="2112433"/>
            <a:ext cx="4927184" cy="81298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8B93833-CD32-739E-0FB6-0A98A7B89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6" y="2925419"/>
            <a:ext cx="4927184" cy="241432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FE2BBCD-24FB-B9FE-BB22-F93529B2F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27" y="5337443"/>
            <a:ext cx="4927184" cy="96080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0A5B9E1-4185-7DDB-DEE1-7F2BF6225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96" y="2112432"/>
            <a:ext cx="4927184" cy="199550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E3E9B9D-7855-B80C-16E0-F3AB360BE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97" y="4107941"/>
            <a:ext cx="4927184" cy="147815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CF33FAC-61B5-7B75-79C3-B41BAA360DD2}"/>
              </a:ext>
            </a:extLst>
          </p:cNvPr>
          <p:cNvSpPr txBox="1"/>
          <p:nvPr/>
        </p:nvSpPr>
        <p:spPr>
          <a:xfrm>
            <a:off x="3298681" y="5700582"/>
            <a:ext cx="821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FF7D96"/>
                </a:solidFill>
                <a:latin typeface="Raleway Thin" panose="020B0203030101060003" pitchFamily="34" charset="0"/>
              </a:rPr>
              <a:t>Wide variety of information!</a:t>
            </a:r>
            <a:endParaRPr lang="en-US" altLang="ko-KR" sz="3600" dirty="0">
              <a:solidFill>
                <a:srgbClr val="FF7D96"/>
              </a:solidFill>
              <a:latin typeface="Raleway Thin" panose="020B0203030101060003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13E5FE3-9F2A-C8DB-147C-3CA832513FF3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907DBA-D603-2DD8-69E1-F07249CC70C2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756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3" y="96978"/>
            <a:ext cx="3170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Introduction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B310A-96D5-8C2F-4358-7BB0632861A2}"/>
              </a:ext>
            </a:extLst>
          </p:cNvPr>
          <p:cNvSpPr txBox="1"/>
          <p:nvPr/>
        </p:nvSpPr>
        <p:spPr>
          <a:xfrm>
            <a:off x="226928" y="1004648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Observation Wrapper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25" name="직선 연결선 16">
            <a:extLst>
              <a:ext uri="{FF2B5EF4-FFF2-40B4-BE49-F238E27FC236}">
                <a16:creationId xmlns:a16="http://schemas.microsoft.com/office/drawing/2014/main" id="{C3D68261-5F42-0613-784F-4B45BA0686F8}"/>
              </a:ext>
            </a:extLst>
          </p:cNvPr>
          <p:cNvCxnSpPr>
            <a:cxnSpLocks/>
          </p:cNvCxnSpPr>
          <p:nvPr/>
        </p:nvCxnSpPr>
        <p:spPr>
          <a:xfrm>
            <a:off x="226928" y="1747957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0D63DB-D3C8-DC51-BF62-2800F63E321A}"/>
              </a:ext>
            </a:extLst>
          </p:cNvPr>
          <p:cNvSpPr/>
          <p:nvPr/>
        </p:nvSpPr>
        <p:spPr>
          <a:xfrm>
            <a:off x="304200" y="2018877"/>
            <a:ext cx="11583600" cy="44425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2F863B-68D5-DDD5-D3AB-1EE1DCA38D54}"/>
              </a:ext>
            </a:extLst>
          </p:cNvPr>
          <p:cNvSpPr/>
          <p:nvPr/>
        </p:nvSpPr>
        <p:spPr>
          <a:xfrm>
            <a:off x="11516789" y="2072753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21">
            <a:extLst>
              <a:ext uri="{FF2B5EF4-FFF2-40B4-BE49-F238E27FC236}">
                <a16:creationId xmlns:a16="http://schemas.microsoft.com/office/drawing/2014/main" id="{747926D1-144E-05D9-860D-624F6CEB273A}"/>
              </a:ext>
            </a:extLst>
          </p:cNvPr>
          <p:cNvCxnSpPr/>
          <p:nvPr/>
        </p:nvCxnSpPr>
        <p:spPr>
          <a:xfrm>
            <a:off x="11558097" y="2118507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22">
            <a:extLst>
              <a:ext uri="{FF2B5EF4-FFF2-40B4-BE49-F238E27FC236}">
                <a16:creationId xmlns:a16="http://schemas.microsoft.com/office/drawing/2014/main" id="{19502FF0-911B-EB7B-69A9-786E23178086}"/>
              </a:ext>
            </a:extLst>
          </p:cNvPr>
          <p:cNvCxnSpPr/>
          <p:nvPr/>
        </p:nvCxnSpPr>
        <p:spPr>
          <a:xfrm flipH="1">
            <a:off x="11574005" y="2112432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19695A3F-7E01-2273-6F26-E286B831C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9" y="4874457"/>
            <a:ext cx="5667924" cy="83015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6B1F75E-BDB4-CC9F-6462-E8BEDC987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42" y="2400432"/>
            <a:ext cx="5661475" cy="137247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21167EA-21D5-6370-0FCA-C2052B97D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09" y="2400432"/>
            <a:ext cx="5665133" cy="22031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4DDCBC3-72D9-1B92-0DB8-B2F08D990F6B}"/>
              </a:ext>
            </a:extLst>
          </p:cNvPr>
          <p:cNvSpPr txBox="1"/>
          <p:nvPr/>
        </p:nvSpPr>
        <p:spPr>
          <a:xfrm>
            <a:off x="3298681" y="5700582"/>
            <a:ext cx="821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FF7D96"/>
                </a:solidFill>
                <a:latin typeface="Raleway Thin" panose="020B0203030101060003" pitchFamily="34" charset="0"/>
              </a:rPr>
              <a:t>Multiple wrappers we can choose!</a:t>
            </a:r>
            <a:endParaRPr lang="en-US" altLang="ko-KR" sz="3600" dirty="0">
              <a:solidFill>
                <a:srgbClr val="FF7D96"/>
              </a:solidFill>
              <a:latin typeface="Raleway Thin" panose="020B0203030101060003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446486E-EF51-823F-374C-0131D95CC5D5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CF5319-6077-D37B-65CD-05D5D04DCCDC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39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17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algn="t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2723" y="96978"/>
            <a:ext cx="3170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  <a:latin typeface="Raleway SemiBold" panose="020B0703030101060003" pitchFamily="34" charset="0"/>
              </a:rPr>
              <a:t>Introduction 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1B310A-96D5-8C2F-4358-7BB0632861A2}"/>
              </a:ext>
            </a:extLst>
          </p:cNvPr>
          <p:cNvSpPr txBox="1"/>
          <p:nvPr/>
        </p:nvSpPr>
        <p:spPr>
          <a:xfrm>
            <a:off x="226928" y="1004648"/>
            <a:ext cx="885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Action Space</a:t>
            </a:r>
            <a:endParaRPr lang="ko-KR" altLang="en-US" sz="3600" spc="-150" dirty="0">
              <a:solidFill>
                <a:schemeClr val="tx1">
                  <a:lumMod val="65000"/>
                  <a:lumOff val="35000"/>
                </a:schemeClr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cxnSp>
        <p:nvCxnSpPr>
          <p:cNvPr id="25" name="직선 연결선 16">
            <a:extLst>
              <a:ext uri="{FF2B5EF4-FFF2-40B4-BE49-F238E27FC236}">
                <a16:creationId xmlns:a16="http://schemas.microsoft.com/office/drawing/2014/main" id="{C3D68261-5F42-0613-784F-4B45BA0686F8}"/>
              </a:ext>
            </a:extLst>
          </p:cNvPr>
          <p:cNvCxnSpPr>
            <a:cxnSpLocks/>
          </p:cNvCxnSpPr>
          <p:nvPr/>
        </p:nvCxnSpPr>
        <p:spPr>
          <a:xfrm>
            <a:off x="226928" y="1747957"/>
            <a:ext cx="79831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F0D63DB-D3C8-DC51-BF62-2800F63E321A}"/>
              </a:ext>
            </a:extLst>
          </p:cNvPr>
          <p:cNvSpPr/>
          <p:nvPr/>
        </p:nvSpPr>
        <p:spPr>
          <a:xfrm>
            <a:off x="304200" y="2018877"/>
            <a:ext cx="11583600" cy="44425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67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62F863B-68D5-DDD5-D3AB-1EE1DCA38D54}"/>
              </a:ext>
            </a:extLst>
          </p:cNvPr>
          <p:cNvSpPr/>
          <p:nvPr/>
        </p:nvSpPr>
        <p:spPr>
          <a:xfrm>
            <a:off x="11516789" y="2072753"/>
            <a:ext cx="288000" cy="288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21">
            <a:extLst>
              <a:ext uri="{FF2B5EF4-FFF2-40B4-BE49-F238E27FC236}">
                <a16:creationId xmlns:a16="http://schemas.microsoft.com/office/drawing/2014/main" id="{747926D1-144E-05D9-860D-624F6CEB273A}"/>
              </a:ext>
            </a:extLst>
          </p:cNvPr>
          <p:cNvCxnSpPr/>
          <p:nvPr/>
        </p:nvCxnSpPr>
        <p:spPr>
          <a:xfrm>
            <a:off x="11558097" y="2118507"/>
            <a:ext cx="199378" cy="19937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22">
            <a:extLst>
              <a:ext uri="{FF2B5EF4-FFF2-40B4-BE49-F238E27FC236}">
                <a16:creationId xmlns:a16="http://schemas.microsoft.com/office/drawing/2014/main" id="{19502FF0-911B-EB7B-69A9-786E23178086}"/>
              </a:ext>
            </a:extLst>
          </p:cNvPr>
          <p:cNvCxnSpPr/>
          <p:nvPr/>
        </p:nvCxnSpPr>
        <p:spPr>
          <a:xfrm flipH="1">
            <a:off x="11574005" y="2112432"/>
            <a:ext cx="178512" cy="20545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AA49BB24-E7ED-E0E3-AD36-CDEF90A23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4" y="2172926"/>
            <a:ext cx="5663044" cy="39641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E6842E-78DD-AC6B-8F9E-CE9D7F4B2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85" y="2567092"/>
            <a:ext cx="5663044" cy="150070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008BC10-5AF8-D9A5-D6D7-20FA9E755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85" y="4067798"/>
            <a:ext cx="5663044" cy="101934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D88BF41-3953-7301-473D-62F600FB2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85" y="5087146"/>
            <a:ext cx="5663044" cy="13025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EDFE279-E6CE-FF38-0053-5A265035F76E}"/>
              </a:ext>
            </a:extLst>
          </p:cNvPr>
          <p:cNvSpPr txBox="1"/>
          <p:nvPr/>
        </p:nvSpPr>
        <p:spPr>
          <a:xfrm>
            <a:off x="3298681" y="5700582"/>
            <a:ext cx="821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rgbClr val="FF7D96"/>
                </a:solidFill>
                <a:latin typeface="Raleway Thin" panose="020B0203030101060003" pitchFamily="34" charset="0"/>
              </a:rPr>
              <a:t>Large action pool!</a:t>
            </a:r>
            <a:endParaRPr lang="en-US" altLang="ko-KR" sz="3600" dirty="0">
              <a:solidFill>
                <a:srgbClr val="FF7D96"/>
              </a:solidFill>
              <a:latin typeface="Raleway Thin" panose="020B0203030101060003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879CE9-0041-727F-1697-F37822EC421D}"/>
              </a:ext>
            </a:extLst>
          </p:cNvPr>
          <p:cNvSpPr/>
          <p:nvPr/>
        </p:nvSpPr>
        <p:spPr>
          <a:xfrm>
            <a:off x="7641264" y="-5838"/>
            <a:ext cx="4550736" cy="72301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857C2D-1E00-227B-81F6-1E9AA15663F9}"/>
              </a:ext>
            </a:extLst>
          </p:cNvPr>
          <p:cNvSpPr txBox="1"/>
          <p:nvPr/>
        </p:nvSpPr>
        <p:spPr>
          <a:xfrm>
            <a:off x="7641263" y="201781"/>
            <a:ext cx="4550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Raleway Light" panose="020B0403030101060003" pitchFamily="34" charset="0"/>
              </a:rPr>
              <a:t>EE488 AI Convergence Capstone Design</a:t>
            </a:r>
            <a:endParaRPr lang="ko-KR" altLang="en-US" sz="1600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61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1691</Words>
  <Application>Microsoft Macintosh PowerPoint</Application>
  <PresentationFormat>와이드스크린</PresentationFormat>
  <Paragraphs>295</Paragraphs>
  <Slides>32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Raleway Thin</vt:lpstr>
      <vt:lpstr>나눔고딕 Light</vt:lpstr>
      <vt:lpstr>Raleway Light</vt:lpstr>
      <vt:lpstr>나눔바른고딕 UltraLight</vt:lpstr>
      <vt:lpstr>Cambria Math</vt:lpstr>
      <vt:lpstr>Raleway SemiBold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하태윤</dc:creator>
  <cp:lastModifiedBy>Microsoft Office User</cp:lastModifiedBy>
  <cp:revision>56</cp:revision>
  <dcterms:created xsi:type="dcterms:W3CDTF">2017-07-28T10:37:27Z</dcterms:created>
  <dcterms:modified xsi:type="dcterms:W3CDTF">2022-06-19T13:45:07Z</dcterms:modified>
</cp:coreProperties>
</file>